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9"/>
  </p:notesMasterIdLst>
  <p:sldIdLst>
    <p:sldId id="256" r:id="rId2"/>
    <p:sldId id="297" r:id="rId3"/>
    <p:sldId id="322" r:id="rId4"/>
    <p:sldId id="299" r:id="rId5"/>
    <p:sldId id="300" r:id="rId6"/>
    <p:sldId id="302" r:id="rId7"/>
    <p:sldId id="303" r:id="rId8"/>
    <p:sldId id="304" r:id="rId9"/>
    <p:sldId id="307" r:id="rId10"/>
    <p:sldId id="306" r:id="rId11"/>
    <p:sldId id="305" r:id="rId12"/>
    <p:sldId id="316" r:id="rId13"/>
    <p:sldId id="317" r:id="rId14"/>
    <p:sldId id="257" r:id="rId15"/>
    <p:sldId id="258" r:id="rId16"/>
    <p:sldId id="259" r:id="rId17"/>
    <p:sldId id="261" r:id="rId18"/>
    <p:sldId id="265" r:id="rId19"/>
    <p:sldId id="266" r:id="rId20"/>
    <p:sldId id="311" r:id="rId21"/>
    <p:sldId id="263" r:id="rId22"/>
    <p:sldId id="264" r:id="rId23"/>
    <p:sldId id="267" r:id="rId24"/>
    <p:sldId id="268" r:id="rId25"/>
    <p:sldId id="269" r:id="rId26"/>
    <p:sldId id="270" r:id="rId27"/>
    <p:sldId id="271" r:id="rId28"/>
    <p:sldId id="272" r:id="rId29"/>
    <p:sldId id="323" r:id="rId30"/>
    <p:sldId id="274" r:id="rId31"/>
    <p:sldId id="275" r:id="rId32"/>
    <p:sldId id="276" r:id="rId33"/>
    <p:sldId id="277" r:id="rId34"/>
    <p:sldId id="278" r:id="rId35"/>
    <p:sldId id="279" r:id="rId36"/>
    <p:sldId id="319" r:id="rId37"/>
    <p:sldId id="321" r:id="rId38"/>
    <p:sldId id="280" r:id="rId39"/>
    <p:sldId id="281" r:id="rId40"/>
    <p:sldId id="282" r:id="rId41"/>
    <p:sldId id="312" r:id="rId42"/>
    <p:sldId id="313" r:id="rId43"/>
    <p:sldId id="314" r:id="rId44"/>
    <p:sldId id="315" r:id="rId45"/>
    <p:sldId id="283" r:id="rId46"/>
    <p:sldId id="287" r:id="rId47"/>
    <p:sldId id="284" r:id="rId48"/>
    <p:sldId id="285" r:id="rId49"/>
    <p:sldId id="286" r:id="rId50"/>
    <p:sldId id="288" r:id="rId51"/>
    <p:sldId id="289" r:id="rId52"/>
    <p:sldId id="290" r:id="rId53"/>
    <p:sldId id="291" r:id="rId54"/>
    <p:sldId id="292" r:id="rId55"/>
    <p:sldId id="293" r:id="rId56"/>
    <p:sldId id="294" r:id="rId57"/>
    <p:sldId id="295"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29" autoAdjust="0"/>
    <p:restoredTop sz="86471" autoAdjust="0"/>
  </p:normalViewPr>
  <p:slideViewPr>
    <p:cSldViewPr>
      <p:cViewPr>
        <p:scale>
          <a:sx n="33" d="100"/>
          <a:sy n="33" d="100"/>
        </p:scale>
        <p:origin x="-1363" y="-3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040239-B332-4064-B3B8-50D5385739DA}" type="datetimeFigureOut">
              <a:rPr lang="en-US" smtClean="0"/>
              <a:pPr/>
              <a:t>9/21/2016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08DB5E-988E-4BB5-8784-9D3006CCA069}" type="slidenum">
              <a:rPr lang="en-US" smtClean="0"/>
              <a:pPr/>
              <a:t>‹#›</a:t>
            </a:fld>
            <a:endParaRPr lang="en-US" dirty="0"/>
          </a:p>
        </p:txBody>
      </p:sp>
    </p:spTree>
    <p:extLst>
      <p:ext uri="{BB962C8B-B14F-4D97-AF65-F5344CB8AC3E}">
        <p14:creationId xmlns:p14="http://schemas.microsoft.com/office/powerpoint/2010/main" val="1073508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MX" dirty="0" smtClean="0"/>
              <a:t>Mis</a:t>
            </a:r>
            <a:r>
              <a:rPr lang="es-MX" baseline="0" dirty="0" smtClean="0"/>
              <a:t> experiencias al salir del trabajo institucional (Iglesias...seminarios....universidades...Dr. Dr. Etc.)  Fue como empezar mi vida de cero, con grupos de personas que no le dan importancias a status eclesiásticos...</a:t>
            </a:r>
            <a:endParaRPr lang="en-US" dirty="0"/>
          </a:p>
        </p:txBody>
      </p:sp>
      <p:sp>
        <p:nvSpPr>
          <p:cNvPr id="4" name="Slide Number Placeholder 3"/>
          <p:cNvSpPr>
            <a:spLocks noGrp="1"/>
          </p:cNvSpPr>
          <p:nvPr>
            <p:ph type="sldNum" sz="quarter" idx="10"/>
          </p:nvPr>
        </p:nvSpPr>
        <p:spPr/>
        <p:txBody>
          <a:bodyPr/>
          <a:lstStyle/>
          <a:p>
            <a:fld id="{A608DB5E-988E-4BB5-8784-9D3006CCA069}" type="slidenum">
              <a:rPr lang="en-US" smtClean="0"/>
              <a:pPr/>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08DB5E-988E-4BB5-8784-9D3006CCA069}" type="slidenum">
              <a:rPr lang="en-US" smtClean="0"/>
              <a:pPr/>
              <a:t>26</a:t>
            </a:fld>
            <a:endParaRPr lang="en-US" dirty="0"/>
          </a:p>
        </p:txBody>
      </p:sp>
    </p:spTree>
    <p:extLst>
      <p:ext uri="{BB962C8B-B14F-4D97-AF65-F5344CB8AC3E}">
        <p14:creationId xmlns:p14="http://schemas.microsoft.com/office/powerpoint/2010/main" val="2646220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701B0D-3931-46FC-83E5-8592318A5031}" type="slidenum">
              <a:rPr lang="en-US" smtClean="0"/>
              <a:pPr/>
              <a:t>‹#›</a:t>
            </a:fld>
            <a:endParaRPr lang="en-US" dirty="0"/>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BBC515D-B309-44B8-A295-F15B16FA211A}" type="datetimeFigureOut">
              <a:rPr lang="en-US" smtClean="0"/>
              <a:pPr/>
              <a:t>9/21/2016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02701B0D-3931-46FC-83E5-8592318A5031}"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BBC515D-B309-44B8-A295-F15B16FA211A}" type="datetimeFigureOut">
              <a:rPr lang="en-US" smtClean="0"/>
              <a:pPr/>
              <a:t>9/21/2016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2701B0D-3931-46FC-83E5-8592318A5031}"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dissolv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7010400"/>
          </a:xfrm>
        </p:spPr>
        <p:txBody>
          <a:bodyPr>
            <a:noAutofit/>
          </a:bodyPr>
          <a:lstStyle/>
          <a:p>
            <a:r>
              <a:rPr lang="es-MX" sz="6600" b="1" dirty="0" smtClean="0">
                <a:solidFill>
                  <a:schemeClr val="tx1"/>
                </a:solidFill>
              </a:rPr>
              <a:t/>
            </a:r>
            <a:br>
              <a:rPr lang="es-MX" sz="6600" b="1" dirty="0" smtClean="0">
                <a:solidFill>
                  <a:schemeClr val="tx1"/>
                </a:solidFill>
              </a:rPr>
            </a:br>
            <a:r>
              <a:rPr lang="es-MX" sz="6600" dirty="0" smtClean="0">
                <a:solidFill>
                  <a:schemeClr val="tx1"/>
                </a:solidFill>
              </a:rPr>
              <a:t/>
            </a:r>
            <a:br>
              <a:rPr lang="es-MX" sz="6600" dirty="0" smtClean="0">
                <a:solidFill>
                  <a:schemeClr val="tx1"/>
                </a:solidFill>
              </a:rPr>
            </a:br>
            <a:r>
              <a:rPr lang="es-MX" sz="6600" dirty="0" smtClean="0">
                <a:solidFill>
                  <a:schemeClr val="tx1"/>
                </a:solidFill>
              </a:rPr>
              <a:t/>
            </a:r>
            <a:br>
              <a:rPr lang="es-MX" sz="6600" dirty="0" smtClean="0">
                <a:solidFill>
                  <a:schemeClr val="tx1"/>
                </a:solidFill>
              </a:rPr>
            </a:br>
            <a:r>
              <a:rPr lang="es-MX" sz="6600" dirty="0" smtClean="0">
                <a:solidFill>
                  <a:schemeClr val="tx1"/>
                </a:solidFill>
              </a:rPr>
              <a:t/>
            </a:r>
            <a:br>
              <a:rPr lang="es-MX" sz="6600" dirty="0" smtClean="0">
                <a:solidFill>
                  <a:schemeClr val="tx1"/>
                </a:solidFill>
              </a:rPr>
            </a:br>
            <a:r>
              <a:rPr lang="es-MX" sz="6600" dirty="0" smtClean="0">
                <a:solidFill>
                  <a:schemeClr val="tx1"/>
                </a:solidFill>
              </a:rPr>
              <a:t> PASTORAL PARA EL PRESENTE</a:t>
            </a:r>
            <a:br>
              <a:rPr lang="es-MX" sz="6600" dirty="0" smtClean="0">
                <a:solidFill>
                  <a:schemeClr val="tx1"/>
                </a:solidFill>
              </a:rPr>
            </a:br>
            <a:r>
              <a:rPr lang="es-MX" sz="4000" dirty="0" smtClean="0">
                <a:solidFill>
                  <a:schemeClr val="tx1"/>
                </a:solidFill>
              </a:rPr>
              <a:t>(PISTAS BÍBLICAS PARA EL SIGLO XXI) </a:t>
            </a:r>
            <a:br>
              <a:rPr lang="es-MX" sz="4000" dirty="0" smtClean="0">
                <a:solidFill>
                  <a:schemeClr val="tx1"/>
                </a:solidFill>
              </a:rPr>
            </a:br>
            <a:r>
              <a:rPr lang="es-MX" sz="6600" dirty="0" smtClean="0">
                <a:solidFill>
                  <a:schemeClr val="tx1"/>
                </a:solidFill>
              </a:rPr>
              <a:t/>
            </a:r>
            <a:br>
              <a:rPr lang="es-MX" sz="6600" dirty="0" smtClean="0">
                <a:solidFill>
                  <a:schemeClr val="tx1"/>
                </a:solidFill>
              </a:rPr>
            </a:br>
            <a:endParaRPr lang="en-US" sz="6600" b="1"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791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562600"/>
          </a:xfrm>
        </p:spPr>
        <p:txBody>
          <a:bodyPr>
            <a:noAutofit/>
          </a:bodyPr>
          <a:lstStyle/>
          <a:p>
            <a:pPr marL="0" indent="0" algn="ctr">
              <a:buNone/>
            </a:pPr>
            <a:r>
              <a:rPr lang="es-ES" sz="3600" dirty="0" smtClean="0">
                <a:solidFill>
                  <a:srgbClr val="002060"/>
                </a:solidFill>
              </a:rPr>
              <a:t>Dietrich  Bonhoffer </a:t>
            </a:r>
            <a:r>
              <a:rPr lang="es-ES" sz="3600" dirty="0">
                <a:solidFill>
                  <a:srgbClr val="002060"/>
                </a:solidFill>
              </a:rPr>
              <a:t> </a:t>
            </a:r>
            <a:r>
              <a:rPr lang="es-ES" sz="3600" dirty="0" smtClean="0">
                <a:solidFill>
                  <a:srgbClr val="002060"/>
                </a:solidFill>
              </a:rPr>
              <a:t>llamó la atención  sobre la necesidad de </a:t>
            </a:r>
            <a:r>
              <a:rPr lang="es-ES" sz="3600" b="1" i="1" dirty="0" smtClean="0">
                <a:solidFill>
                  <a:srgbClr val="002060"/>
                </a:solidFill>
              </a:rPr>
              <a:t>con-formarnos</a:t>
            </a:r>
            <a:r>
              <a:rPr lang="es-ES" sz="3600" b="1" dirty="0" smtClean="0">
                <a:solidFill>
                  <a:srgbClr val="002060"/>
                </a:solidFill>
              </a:rPr>
              <a:t> </a:t>
            </a:r>
            <a:r>
              <a:rPr lang="es-ES" sz="3600" dirty="0" smtClean="0">
                <a:solidFill>
                  <a:srgbClr val="002060"/>
                </a:solidFill>
              </a:rPr>
              <a:t>con Jesús y en Jesús.</a:t>
            </a:r>
          </a:p>
          <a:p>
            <a:pPr marL="0" indent="0" algn="ctr">
              <a:buNone/>
            </a:pPr>
            <a:r>
              <a:rPr lang="es-ES" sz="3600" dirty="0" smtClean="0">
                <a:solidFill>
                  <a:srgbClr val="002060"/>
                </a:solidFill>
              </a:rPr>
              <a:t> </a:t>
            </a:r>
            <a:r>
              <a:rPr lang="es-ES" sz="3600" i="1" dirty="0" smtClean="0">
                <a:solidFill>
                  <a:srgbClr val="002060"/>
                </a:solidFill>
              </a:rPr>
              <a:t>“No se trata  en la Biblia de </a:t>
            </a:r>
          </a:p>
          <a:p>
            <a:pPr marL="0" indent="0" algn="ctr">
              <a:buNone/>
            </a:pPr>
            <a:r>
              <a:rPr lang="es-ES" sz="3600" i="1" dirty="0" smtClean="0">
                <a:solidFill>
                  <a:srgbClr val="002060"/>
                </a:solidFill>
              </a:rPr>
              <a:t>con-formación con el mundo por medio de planes y programas, sino que se trata sólo de la única forma, aquella que venció al mundo, la manera de Jesús”</a:t>
            </a:r>
          </a:p>
          <a:p>
            <a:pPr marL="0" indent="0" algn="ctr">
              <a:buNone/>
            </a:pPr>
            <a:r>
              <a:rPr lang="es-ES" sz="3600" dirty="0" smtClean="0">
                <a:solidFill>
                  <a:srgbClr val="002060"/>
                </a:solidFill>
              </a:rPr>
              <a:t>                                                  Ética, p. 55</a:t>
            </a:r>
            <a:endParaRPr lang="en-US" sz="3600" dirty="0">
              <a:solidFill>
                <a:srgbClr val="002060"/>
              </a:solidFill>
            </a:endParaRPr>
          </a:p>
        </p:txBody>
      </p:sp>
    </p:spTree>
    <p:extLst>
      <p:ext uri="{BB962C8B-B14F-4D97-AF65-F5344CB8AC3E}">
        <p14:creationId xmlns:p14="http://schemas.microsoft.com/office/powerpoint/2010/main" val="177330768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marL="0" indent="0" algn="ctr">
              <a:buNone/>
            </a:pPr>
            <a:r>
              <a:rPr lang="es-ES" sz="4000" i="1" dirty="0" smtClean="0">
                <a:solidFill>
                  <a:srgbClr val="002060"/>
                </a:solidFill>
              </a:rPr>
              <a:t>Dos conceptos claves:</a:t>
            </a:r>
          </a:p>
          <a:p>
            <a:pPr marL="0" indent="0" algn="ctr">
              <a:buNone/>
            </a:pPr>
            <a:endParaRPr lang="es-ES" sz="4000" i="1" dirty="0">
              <a:solidFill>
                <a:srgbClr val="002060"/>
              </a:solidFill>
            </a:endParaRPr>
          </a:p>
          <a:p>
            <a:pPr marL="0" indent="0" algn="ctr">
              <a:buNone/>
            </a:pPr>
            <a:r>
              <a:rPr lang="es-ES" sz="4000" b="1" i="1" dirty="0" smtClean="0">
                <a:solidFill>
                  <a:srgbClr val="002060"/>
                </a:solidFill>
              </a:rPr>
              <a:t>ENCARNACIÓN</a:t>
            </a:r>
          </a:p>
          <a:p>
            <a:pPr marL="0" indent="0" algn="ctr">
              <a:buNone/>
            </a:pPr>
            <a:r>
              <a:rPr lang="es-ES" sz="4000" b="1" i="1" dirty="0" smtClean="0">
                <a:solidFill>
                  <a:srgbClr val="002060"/>
                </a:solidFill>
              </a:rPr>
              <a:t>y</a:t>
            </a:r>
          </a:p>
          <a:p>
            <a:pPr marL="0" indent="0" algn="ctr">
              <a:buNone/>
            </a:pPr>
            <a:r>
              <a:rPr lang="es-ES" sz="4000" b="1" i="1" dirty="0" smtClean="0">
                <a:solidFill>
                  <a:srgbClr val="002060"/>
                </a:solidFill>
              </a:rPr>
              <a:t>MISIÓN</a:t>
            </a:r>
            <a:endParaRPr lang="en-US" sz="4000" b="1" i="1" dirty="0">
              <a:solidFill>
                <a:srgbClr val="002060"/>
              </a:solidFill>
            </a:endParaRPr>
          </a:p>
        </p:txBody>
      </p:sp>
    </p:spTree>
    <p:extLst>
      <p:ext uri="{BB962C8B-B14F-4D97-AF65-F5344CB8AC3E}">
        <p14:creationId xmlns:p14="http://schemas.microsoft.com/office/powerpoint/2010/main" val="3505403247"/>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411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791200"/>
          </a:xfrm>
        </p:spPr>
        <p:txBody>
          <a:bodyPr>
            <a:normAutofit fontScale="92500"/>
          </a:bodyPr>
          <a:lstStyle/>
          <a:p>
            <a:pPr marL="0" indent="0" algn="ctr">
              <a:buNone/>
            </a:pPr>
            <a:r>
              <a:rPr lang="es-GT" sz="4000" b="1" i="1" dirty="0">
                <a:solidFill>
                  <a:srgbClr val="002060"/>
                </a:solidFill>
              </a:rPr>
              <a:t>La encarnación</a:t>
            </a:r>
            <a:r>
              <a:rPr lang="es-GT" sz="4000" b="1" dirty="0">
                <a:solidFill>
                  <a:srgbClr val="002060"/>
                </a:solidFill>
              </a:rPr>
              <a:t> </a:t>
            </a:r>
            <a:endParaRPr lang="es-GT" sz="4000" b="1" dirty="0" smtClean="0">
              <a:solidFill>
                <a:srgbClr val="002060"/>
              </a:solidFill>
            </a:endParaRPr>
          </a:p>
          <a:p>
            <a:pPr marL="0" indent="0" algn="ctr">
              <a:buNone/>
            </a:pPr>
            <a:r>
              <a:rPr lang="es-GT" sz="4000" dirty="0" smtClean="0">
                <a:solidFill>
                  <a:srgbClr val="002060"/>
                </a:solidFill>
              </a:rPr>
              <a:t>tiene </a:t>
            </a:r>
            <a:r>
              <a:rPr lang="es-GT" sz="4000" dirty="0">
                <a:solidFill>
                  <a:srgbClr val="002060"/>
                </a:solidFill>
              </a:rPr>
              <a:t>que ver con el hecho de que el Dios invisible se hizo visible en la persona de Jesús aquí en la </a:t>
            </a:r>
            <a:r>
              <a:rPr lang="es-GT" sz="4000" dirty="0" smtClean="0">
                <a:solidFill>
                  <a:srgbClr val="002060"/>
                </a:solidFill>
              </a:rPr>
              <a:t>tierra. </a:t>
            </a:r>
          </a:p>
          <a:p>
            <a:pPr marL="0" indent="0" algn="ctr">
              <a:buNone/>
            </a:pPr>
            <a:r>
              <a:rPr lang="es-GT" sz="4000" dirty="0" smtClean="0">
                <a:solidFill>
                  <a:srgbClr val="002060"/>
                </a:solidFill>
              </a:rPr>
              <a:t>El </a:t>
            </a:r>
            <a:r>
              <a:rPr lang="es-GT" sz="4000" dirty="0">
                <a:solidFill>
                  <a:srgbClr val="002060"/>
                </a:solidFill>
              </a:rPr>
              <a:t>mismo lo declaró según Juan 14:9: “</a:t>
            </a:r>
            <a:r>
              <a:rPr lang="es-GT" sz="4000" i="1" dirty="0">
                <a:solidFill>
                  <a:srgbClr val="002060"/>
                </a:solidFill>
              </a:rPr>
              <a:t>Quién me ha visto a mí ha visto al Padre</a:t>
            </a:r>
            <a:r>
              <a:rPr lang="es-GT" sz="4000" dirty="0">
                <a:solidFill>
                  <a:srgbClr val="002060"/>
                </a:solidFill>
              </a:rPr>
              <a:t>”. </a:t>
            </a:r>
            <a:endParaRPr lang="es-GT" sz="4000" dirty="0" smtClean="0">
              <a:solidFill>
                <a:srgbClr val="002060"/>
              </a:solidFill>
            </a:endParaRPr>
          </a:p>
          <a:p>
            <a:pPr marL="0" indent="0" algn="ctr">
              <a:buNone/>
            </a:pPr>
            <a:r>
              <a:rPr lang="es-GT" sz="4000" dirty="0" smtClean="0">
                <a:solidFill>
                  <a:srgbClr val="002060"/>
                </a:solidFill>
              </a:rPr>
              <a:t>Jesús </a:t>
            </a:r>
            <a:r>
              <a:rPr lang="es-GT" sz="4000" dirty="0">
                <a:solidFill>
                  <a:srgbClr val="002060"/>
                </a:solidFill>
              </a:rPr>
              <a:t>fue la expresión visible, tangible y activa de Dios en el mundo. </a:t>
            </a:r>
            <a:endParaRPr lang="en-US" sz="4000" dirty="0">
              <a:solidFill>
                <a:srgbClr val="002060"/>
              </a:solidFill>
            </a:endParaRPr>
          </a:p>
        </p:txBody>
      </p:sp>
    </p:spTree>
    <p:extLst>
      <p:ext uri="{BB962C8B-B14F-4D97-AF65-F5344CB8AC3E}">
        <p14:creationId xmlns:p14="http://schemas.microsoft.com/office/powerpoint/2010/main" val="218476486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marL="0" indent="0" algn="ctr">
              <a:buNone/>
            </a:pPr>
            <a:r>
              <a:rPr lang="es-GT" sz="3600" b="1" i="1" dirty="0">
                <a:solidFill>
                  <a:srgbClr val="002060"/>
                </a:solidFill>
              </a:rPr>
              <a:t>La </a:t>
            </a:r>
            <a:r>
              <a:rPr lang="es-GT" sz="3600" b="1" i="1" dirty="0" smtClean="0">
                <a:solidFill>
                  <a:srgbClr val="002060"/>
                </a:solidFill>
              </a:rPr>
              <a:t>misión</a:t>
            </a:r>
          </a:p>
          <a:p>
            <a:pPr marL="0" indent="0" algn="ctr">
              <a:buNone/>
            </a:pPr>
            <a:r>
              <a:rPr lang="es-GT" sz="3600" dirty="0" smtClean="0">
                <a:solidFill>
                  <a:srgbClr val="002060"/>
                </a:solidFill>
              </a:rPr>
              <a:t> </a:t>
            </a:r>
            <a:r>
              <a:rPr lang="es-GT" sz="3600" dirty="0">
                <a:solidFill>
                  <a:srgbClr val="002060"/>
                </a:solidFill>
              </a:rPr>
              <a:t>tiene que ver con el hecho de que Jesús tuvo una tarea que realizar. El encontró la descripción de su misión en las palabras que leyó en la sinagoga según Lucas 4:18-19, y parte de esa misión fue: “</a:t>
            </a:r>
            <a:r>
              <a:rPr lang="es-GT" sz="3600" i="1" dirty="0">
                <a:solidFill>
                  <a:srgbClr val="002060"/>
                </a:solidFill>
              </a:rPr>
              <a:t>Dar buenas nuevas a los pobres…sanar a los quebrantados de corazón… y poner en libertad a los oprimidos</a:t>
            </a:r>
            <a:r>
              <a:rPr lang="es-GT" sz="3600" dirty="0">
                <a:solidFill>
                  <a:srgbClr val="002060"/>
                </a:solidFill>
              </a:rPr>
              <a:t>.” </a:t>
            </a:r>
            <a:endParaRPr lang="en-US" sz="3600" dirty="0">
              <a:solidFill>
                <a:srgbClr val="002060"/>
              </a:solidFill>
            </a:endParaRPr>
          </a:p>
          <a:p>
            <a:pPr algn="ctr"/>
            <a:endParaRPr lang="en-US" sz="3600" dirty="0"/>
          </a:p>
        </p:txBody>
      </p:sp>
    </p:spTree>
    <p:extLst>
      <p:ext uri="{BB962C8B-B14F-4D97-AF65-F5344CB8AC3E}">
        <p14:creationId xmlns:p14="http://schemas.microsoft.com/office/powerpoint/2010/main" val="801155196"/>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5334000"/>
          </a:xfrm>
        </p:spPr>
        <p:txBody>
          <a:bodyPr>
            <a:normAutofit fontScale="90000"/>
          </a:bodyPr>
          <a:lstStyle/>
          <a:p>
            <a:pPr algn="ctr"/>
            <a:r>
              <a:rPr lang="es-MX" sz="6000" i="1" dirty="0" smtClean="0">
                <a:solidFill>
                  <a:srgbClr val="002060"/>
                </a:solidFill>
              </a:rPr>
              <a:t>La forma de Jesús nos da pautas para un modelo pastoral</a:t>
            </a:r>
            <a:br>
              <a:rPr lang="es-MX" sz="6000" i="1" dirty="0" smtClean="0">
                <a:solidFill>
                  <a:srgbClr val="002060"/>
                </a:solidFill>
              </a:rPr>
            </a:br>
            <a:r>
              <a:rPr lang="es-MX" sz="6000" i="1" dirty="0" smtClean="0">
                <a:solidFill>
                  <a:srgbClr val="002060"/>
                </a:solidFill>
              </a:rPr>
              <a:t/>
            </a:r>
            <a:br>
              <a:rPr lang="es-MX" sz="6000" i="1" dirty="0" smtClean="0">
                <a:solidFill>
                  <a:srgbClr val="002060"/>
                </a:solidFill>
              </a:rPr>
            </a:br>
            <a:r>
              <a:rPr lang="es-MX" sz="6000" b="1" i="1" dirty="0" smtClean="0">
                <a:solidFill>
                  <a:srgbClr val="002060"/>
                </a:solidFill>
              </a:rPr>
              <a:t>Mateo 4: 1-11</a:t>
            </a:r>
            <a:br>
              <a:rPr lang="es-MX" sz="6000" b="1" i="1" dirty="0" smtClean="0">
                <a:solidFill>
                  <a:srgbClr val="002060"/>
                </a:solidFill>
              </a:rPr>
            </a:br>
            <a:r>
              <a:rPr lang="es-MX" sz="6000" b="1" i="1" dirty="0">
                <a:solidFill>
                  <a:srgbClr val="002060"/>
                </a:solidFill>
              </a:rPr>
              <a:t/>
            </a:r>
            <a:br>
              <a:rPr lang="es-MX" sz="6000" b="1" i="1" dirty="0">
                <a:solidFill>
                  <a:srgbClr val="002060"/>
                </a:solidFill>
              </a:rPr>
            </a:br>
            <a:r>
              <a:rPr lang="es-MX" sz="6000" b="1" i="1" dirty="0" smtClean="0">
                <a:solidFill>
                  <a:srgbClr val="002060"/>
                </a:solidFill>
              </a:rPr>
              <a:t>Juan 21: 15-19</a:t>
            </a:r>
            <a:endParaRPr lang="en-US" sz="6000" b="1" i="1" dirty="0">
              <a:solidFill>
                <a:srgbClr val="002060"/>
              </a:solidFill>
            </a:endParaRP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791200"/>
          </a:xfrm>
        </p:spPr>
        <p:txBody>
          <a:bodyPr>
            <a:noAutofit/>
            <a:scene3d>
              <a:camera prst="orthographicFront"/>
              <a:lightRig rig="freezing" dir="t">
                <a:rot lat="0" lon="0" rev="5640000"/>
              </a:lightRig>
            </a:scene3d>
            <a:sp3d extrusionH="57150" prstMaterial="flat">
              <a:bevelT w="38100" h="38100" prst="relaxedInset"/>
              <a:contourClr>
                <a:schemeClr val="tx2"/>
              </a:contourClr>
            </a:sp3d>
          </a:bodyPr>
          <a:lstStyle/>
          <a:p>
            <a:pPr algn="ctr"/>
            <a:r>
              <a:rPr lang="es-MX" sz="6000" i="1" dirty="0" smtClean="0">
                <a:solidFill>
                  <a:srgbClr val="002060"/>
                </a:solidFill>
              </a:rPr>
              <a:t>modelo pastoral </a:t>
            </a:r>
            <a:br>
              <a:rPr lang="es-MX" sz="6000" i="1" dirty="0" smtClean="0">
                <a:solidFill>
                  <a:srgbClr val="002060"/>
                </a:solidFill>
              </a:rPr>
            </a:br>
            <a:r>
              <a:rPr lang="es-MX" sz="6000" b="1" dirty="0" smtClean="0">
                <a:solidFill>
                  <a:srgbClr val="002060"/>
                </a:solidFill>
                <a:latin typeface="Benguiat Bk BT" pitchFamily="18" charset="0"/>
              </a:rPr>
              <a:t>1.</a:t>
            </a:r>
            <a:br>
              <a:rPr lang="es-MX" sz="6000" b="1" dirty="0" smtClean="0">
                <a:solidFill>
                  <a:srgbClr val="002060"/>
                </a:solidFill>
                <a:latin typeface="Benguiat Bk BT" pitchFamily="18" charset="0"/>
              </a:rPr>
            </a:br>
            <a:r>
              <a:rPr lang="es-MX" sz="6000" b="1" dirty="0" smtClean="0">
                <a:solidFill>
                  <a:srgbClr val="002060"/>
                </a:solidFill>
                <a:latin typeface="Benguiat Bk BT" pitchFamily="18" charset="0"/>
              </a:rPr>
              <a:t>UNA VIDA QUE NO ESTÉ DOMINADA POR EL DESEO DE SENTIRSE IMPORTANTE</a:t>
            </a:r>
            <a:endParaRPr lang="en-US" sz="6000" b="1" dirty="0">
              <a:solidFill>
                <a:srgbClr val="002060"/>
              </a:solidFill>
              <a:latin typeface="Benguiat Bk BT" pitchFamily="18" charset="0"/>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038600"/>
          </a:xfrm>
        </p:spPr>
        <p:txBody>
          <a:bodyPr>
            <a:normAutofit/>
          </a:bodyPr>
          <a:lstStyle/>
          <a:p>
            <a:pPr algn="ctr"/>
            <a:r>
              <a:rPr lang="es-MX" sz="6000" b="1" u="sng" dirty="0" smtClean="0">
                <a:solidFill>
                  <a:schemeClr val="accent6">
                    <a:lumMod val="75000"/>
                  </a:schemeClr>
                </a:solidFill>
              </a:rPr>
              <a:t>La tentación:</a:t>
            </a:r>
            <a:r>
              <a:rPr lang="es-MX" sz="6000" b="1" dirty="0" smtClean="0">
                <a:solidFill>
                  <a:schemeClr val="accent6">
                    <a:lumMod val="75000"/>
                  </a:schemeClr>
                </a:solidFill>
              </a:rPr>
              <a:t/>
            </a:r>
            <a:br>
              <a:rPr lang="es-MX" sz="6000" b="1" dirty="0" smtClean="0">
                <a:solidFill>
                  <a:schemeClr val="accent6">
                    <a:lumMod val="75000"/>
                  </a:schemeClr>
                </a:solidFill>
              </a:rPr>
            </a:br>
            <a:r>
              <a:rPr lang="es-MX" sz="6000" b="1" dirty="0">
                <a:solidFill>
                  <a:schemeClr val="accent6">
                    <a:lumMod val="75000"/>
                  </a:schemeClr>
                </a:solidFill>
              </a:rPr>
              <a:t/>
            </a:r>
            <a:br>
              <a:rPr lang="es-MX" sz="6000" b="1" dirty="0">
                <a:solidFill>
                  <a:schemeClr val="accent6">
                    <a:lumMod val="75000"/>
                  </a:schemeClr>
                </a:solidFill>
              </a:rPr>
            </a:br>
            <a:r>
              <a:rPr lang="es-MX" sz="6000" b="1" i="1" dirty="0" smtClean="0">
                <a:solidFill>
                  <a:schemeClr val="accent6">
                    <a:lumMod val="75000"/>
                  </a:schemeClr>
                </a:solidFill>
              </a:rPr>
              <a:t>SENTIRSE IMPORTANTE</a:t>
            </a:r>
            <a:endParaRPr lang="en-US" sz="6000" b="1" i="1" dirty="0">
              <a:solidFill>
                <a:schemeClr val="accent6">
                  <a:lumMod val="75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87962"/>
          </a:xfrm>
        </p:spPr>
        <p:txBody>
          <a:bodyPr>
            <a:normAutofit fontScale="90000"/>
          </a:bodyPr>
          <a:lstStyle/>
          <a:p>
            <a:pPr algn="ctr"/>
            <a:r>
              <a:rPr lang="es-MX" b="1" dirty="0" smtClean="0">
                <a:solidFill>
                  <a:schemeClr val="accent6">
                    <a:lumMod val="75000"/>
                  </a:schemeClr>
                </a:solidFill>
              </a:rPr>
              <a:t>La primera tentación de Jesús:</a:t>
            </a:r>
            <a:br>
              <a:rPr lang="es-MX" b="1" dirty="0" smtClean="0">
                <a:solidFill>
                  <a:schemeClr val="accent6">
                    <a:lumMod val="75000"/>
                  </a:schemeClr>
                </a:solidFill>
              </a:rPr>
            </a:br>
            <a:r>
              <a:rPr lang="es-MX" b="1" dirty="0" smtClean="0">
                <a:solidFill>
                  <a:schemeClr val="accent6">
                    <a:lumMod val="75000"/>
                  </a:schemeClr>
                </a:solidFill>
              </a:rPr>
              <a:t>HACER “ALGO”</a:t>
            </a:r>
            <a:br>
              <a:rPr lang="es-MX" b="1" dirty="0" smtClean="0">
                <a:solidFill>
                  <a:schemeClr val="accent6">
                    <a:lumMod val="75000"/>
                  </a:schemeClr>
                </a:solidFill>
              </a:rPr>
            </a:br>
            <a:r>
              <a:rPr lang="es-MX" b="1" dirty="0" smtClean="0">
                <a:solidFill>
                  <a:schemeClr val="accent6">
                    <a:lumMod val="75000"/>
                  </a:schemeClr>
                </a:solidFill>
              </a:rPr>
              <a:t>(convertir las piedras en panes)</a:t>
            </a:r>
            <a:br>
              <a:rPr lang="es-MX" b="1" dirty="0" smtClean="0">
                <a:solidFill>
                  <a:schemeClr val="accent6">
                    <a:lumMod val="75000"/>
                  </a:schemeClr>
                </a:solidFill>
              </a:rPr>
            </a:br>
            <a:r>
              <a:rPr lang="es-MX" b="1" dirty="0">
                <a:solidFill>
                  <a:schemeClr val="accent6">
                    <a:lumMod val="75000"/>
                  </a:schemeClr>
                </a:solidFill>
              </a:rPr>
              <a:t/>
            </a:r>
            <a:br>
              <a:rPr lang="es-MX" b="1" dirty="0">
                <a:solidFill>
                  <a:schemeClr val="accent6">
                    <a:lumMod val="75000"/>
                  </a:schemeClr>
                </a:solidFill>
              </a:rPr>
            </a:br>
            <a:r>
              <a:rPr lang="es-MX" b="1" dirty="0" smtClean="0">
                <a:solidFill>
                  <a:schemeClr val="accent6">
                    <a:lumMod val="75000"/>
                  </a:schemeClr>
                </a:solidFill>
              </a:rPr>
              <a:t>...</a:t>
            </a:r>
            <a:r>
              <a:rPr lang="es-MX" b="1" i="1" dirty="0" smtClean="0">
                <a:solidFill>
                  <a:schemeClr val="accent6">
                    <a:lumMod val="75000"/>
                  </a:schemeClr>
                </a:solidFill>
              </a:rPr>
              <a:t>una tentación que tenemos en el ministerio</a:t>
            </a:r>
            <a:r>
              <a:rPr lang="es-MX" b="1" dirty="0" smtClean="0">
                <a:solidFill>
                  <a:schemeClr val="accent6">
                    <a:lumMod val="75000"/>
                  </a:schemeClr>
                </a:solidFill>
              </a:rPr>
              <a:t>.....</a:t>
            </a:r>
            <a:endParaRPr lang="en-US"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05800" cy="4419600"/>
          </a:xfrm>
        </p:spPr>
        <p:txBody>
          <a:bodyPr>
            <a:normAutofit/>
          </a:bodyPr>
          <a:lstStyle/>
          <a:p>
            <a:pPr algn="ctr"/>
            <a:r>
              <a:rPr lang="es-MX" sz="5400" b="1" i="1" dirty="0" smtClean="0">
                <a:solidFill>
                  <a:schemeClr val="accent6">
                    <a:lumMod val="75000"/>
                  </a:schemeClr>
                </a:solidFill>
              </a:rPr>
              <a:t>Una de las principales fuentes de sufrimiento en la vida ministerial es una baja autoestima</a:t>
            </a:r>
            <a:endParaRPr lang="en-US" sz="5400"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5334000"/>
          </a:xfrm>
        </p:spPr>
        <p:txBody>
          <a:bodyPr>
            <a:normAutofit/>
          </a:bodyPr>
          <a:lstStyle/>
          <a:p>
            <a:pPr algn="ctr"/>
            <a:r>
              <a:rPr lang="es-MX" b="1" dirty="0" smtClean="0">
                <a:solidFill>
                  <a:schemeClr val="accent6">
                    <a:lumMod val="75000"/>
                  </a:schemeClr>
                </a:solidFill>
              </a:rPr>
              <a:t>-pensando que hay que </a:t>
            </a:r>
            <a:r>
              <a:rPr lang="es-MX" b="1" u="sng" dirty="0" smtClean="0">
                <a:solidFill>
                  <a:schemeClr val="accent6">
                    <a:lumMod val="75000"/>
                  </a:schemeClr>
                </a:solidFill>
              </a:rPr>
              <a:t>“</a:t>
            </a:r>
            <a:r>
              <a:rPr lang="es-MX" b="1" i="1" u="sng" dirty="0" smtClean="0">
                <a:solidFill>
                  <a:schemeClr val="accent6">
                    <a:lumMod val="75000"/>
                  </a:schemeClr>
                </a:solidFill>
              </a:rPr>
              <a:t>hacer más”</a:t>
            </a:r>
            <a:r>
              <a:rPr lang="es-MX" b="1" dirty="0" smtClean="0">
                <a:solidFill>
                  <a:schemeClr val="accent6">
                    <a:lumMod val="75000"/>
                  </a:schemeClr>
                </a:solidFill>
              </a:rPr>
              <a:t/>
            </a:r>
            <a:br>
              <a:rPr lang="es-MX" b="1" dirty="0" smtClean="0">
                <a:solidFill>
                  <a:schemeClr val="accent6">
                    <a:lumMod val="75000"/>
                  </a:schemeClr>
                </a:solidFill>
              </a:rPr>
            </a:br>
            <a:r>
              <a:rPr lang="es-MX" b="1" dirty="0" smtClean="0">
                <a:solidFill>
                  <a:schemeClr val="accent6">
                    <a:lumMod val="75000"/>
                  </a:schemeClr>
                </a:solidFill>
              </a:rPr>
              <a:t>-pensando que hay que </a:t>
            </a:r>
            <a:r>
              <a:rPr lang="es-MX" b="1" u="sng" dirty="0" smtClean="0">
                <a:solidFill>
                  <a:schemeClr val="accent6">
                    <a:lumMod val="75000"/>
                  </a:schemeClr>
                </a:solidFill>
              </a:rPr>
              <a:t>“</a:t>
            </a:r>
            <a:r>
              <a:rPr lang="es-MX" b="1" i="1" u="sng" dirty="0" smtClean="0">
                <a:solidFill>
                  <a:schemeClr val="accent6">
                    <a:lumMod val="75000"/>
                  </a:schemeClr>
                </a:solidFill>
              </a:rPr>
              <a:t>ser más competentes”</a:t>
            </a:r>
            <a:r>
              <a:rPr lang="es-MX" b="1" u="sng" dirty="0" smtClean="0">
                <a:solidFill>
                  <a:schemeClr val="accent6">
                    <a:lumMod val="75000"/>
                  </a:schemeClr>
                </a:solidFill>
              </a:rPr>
              <a:t/>
            </a:r>
            <a:br>
              <a:rPr lang="es-MX" b="1" u="sng" dirty="0" smtClean="0">
                <a:solidFill>
                  <a:schemeClr val="accent6">
                    <a:lumMod val="75000"/>
                  </a:schemeClr>
                </a:solidFill>
              </a:rPr>
            </a:br>
            <a:r>
              <a:rPr lang="es-MX" b="1" dirty="0" smtClean="0">
                <a:solidFill>
                  <a:schemeClr val="accent6">
                    <a:lumMod val="75000"/>
                  </a:schemeClr>
                </a:solidFill>
              </a:rPr>
              <a:t>-viviendo como </a:t>
            </a:r>
            <a:r>
              <a:rPr lang="es-MX" b="1" u="sng" dirty="0" smtClean="0">
                <a:solidFill>
                  <a:schemeClr val="accent6">
                    <a:lumMod val="75000"/>
                  </a:schemeClr>
                </a:solidFill>
              </a:rPr>
              <a:t>“</a:t>
            </a:r>
            <a:r>
              <a:rPr lang="es-MX" b="1" i="1" u="sng" dirty="0" smtClean="0">
                <a:solidFill>
                  <a:schemeClr val="accent6">
                    <a:lumMod val="75000"/>
                  </a:schemeClr>
                </a:solidFill>
              </a:rPr>
              <a:t>victimas de la secularización</a:t>
            </a:r>
            <a:r>
              <a:rPr lang="es-MX" b="1" dirty="0" smtClean="0">
                <a:solidFill>
                  <a:schemeClr val="accent6">
                    <a:lumMod val="75000"/>
                  </a:schemeClr>
                </a:solidFill>
              </a:rPr>
              <a:t>”</a:t>
            </a:r>
            <a:endParaRPr lang="en-US"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3505200"/>
          </a:xfrm>
        </p:spPr>
        <p:txBody>
          <a:bodyPr>
            <a:normAutofit fontScale="92500" lnSpcReduction="10000"/>
          </a:bodyPr>
          <a:lstStyle/>
          <a:p>
            <a:pPr marL="0" indent="0" algn="ctr">
              <a:buNone/>
            </a:pPr>
            <a:r>
              <a:rPr lang="es-ES" sz="4000" b="1" dirty="0" smtClean="0">
                <a:solidFill>
                  <a:srgbClr val="002060"/>
                </a:solidFill>
              </a:rPr>
              <a:t>“PASTORAL</a:t>
            </a:r>
            <a:r>
              <a:rPr lang="es-ES" sz="4000" dirty="0" smtClean="0"/>
              <a:t>”</a:t>
            </a:r>
          </a:p>
          <a:p>
            <a:pPr marL="0" indent="0" algn="ctr">
              <a:buNone/>
            </a:pPr>
            <a:r>
              <a:rPr lang="es-ES" sz="4000" i="1" dirty="0" smtClean="0">
                <a:solidFill>
                  <a:srgbClr val="002060"/>
                </a:solidFill>
              </a:rPr>
              <a:t>Concepto repetido dentro del pensamiento eclesiástico tanto  católico  como protestante</a:t>
            </a:r>
          </a:p>
          <a:p>
            <a:pPr marL="0" indent="0" algn="ctr">
              <a:buNone/>
            </a:pPr>
            <a:endParaRPr lang="es-ES" sz="4000" i="1" dirty="0" smtClean="0">
              <a:solidFill>
                <a:srgbClr val="002060"/>
              </a:solidFill>
            </a:endParaRPr>
          </a:p>
          <a:p>
            <a:pPr marL="0" indent="0" algn="ctr">
              <a:buNone/>
            </a:pPr>
            <a:r>
              <a:rPr lang="es-ES" sz="4000" i="1" dirty="0" smtClean="0">
                <a:solidFill>
                  <a:srgbClr val="002060"/>
                </a:solidFill>
              </a:rPr>
              <a:t>Sin embargo hay una gran diferencia</a:t>
            </a:r>
            <a:r>
              <a:rPr lang="es-ES" sz="3200" dirty="0" smtClean="0"/>
              <a:t>… </a:t>
            </a:r>
            <a:endParaRPr lang="en-US" sz="3200" dirty="0"/>
          </a:p>
        </p:txBody>
      </p:sp>
    </p:spTree>
    <p:extLst>
      <p:ext uri="{BB962C8B-B14F-4D97-AF65-F5344CB8AC3E}">
        <p14:creationId xmlns:p14="http://schemas.microsoft.com/office/powerpoint/2010/main" val="3388042251"/>
      </p:ext>
    </p:extLst>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4114800"/>
          </a:xfrm>
        </p:spPr>
        <p:txBody>
          <a:bodyPr>
            <a:normAutofit fontScale="90000"/>
          </a:bodyPr>
          <a:lstStyle/>
          <a:p>
            <a:pPr algn="ctr"/>
            <a:r>
              <a:rPr lang="es-MX" dirty="0" smtClean="0"/>
              <a:t/>
            </a:r>
            <a:br>
              <a:rPr lang="es-MX" dirty="0" smtClean="0"/>
            </a:br>
            <a:r>
              <a:rPr lang="es-MX" dirty="0"/>
              <a:t/>
            </a:r>
            <a:br>
              <a:rPr lang="es-MX" dirty="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sz="5300" dirty="0" smtClean="0">
                <a:solidFill>
                  <a:schemeClr val="accent6">
                    <a:lumMod val="75000"/>
                  </a:schemeClr>
                </a:solidFill>
              </a:rPr>
              <a:t>¡</a:t>
            </a:r>
            <a:r>
              <a:rPr lang="es-MX" sz="5300" b="1" dirty="0" smtClean="0">
                <a:solidFill>
                  <a:schemeClr val="accent6">
                    <a:lumMod val="75000"/>
                  </a:schemeClr>
                </a:solidFill>
              </a:rPr>
              <a:t>Cuán necesario es descubrir nuestra verdadera identidad!</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Saber que </a:t>
            </a:r>
            <a:br>
              <a:rPr lang="es-MX" sz="5300" b="1" dirty="0" smtClean="0">
                <a:solidFill>
                  <a:schemeClr val="accent6">
                    <a:lumMod val="75000"/>
                  </a:schemeClr>
                </a:solidFill>
              </a:rPr>
            </a:br>
            <a:r>
              <a:rPr lang="es-MX" sz="5300" b="1" dirty="0" smtClean="0">
                <a:solidFill>
                  <a:schemeClr val="accent6">
                    <a:lumMod val="75000"/>
                  </a:schemeClr>
                </a:solidFill>
              </a:rPr>
              <a:t>DIOS NOS AMA </a:t>
            </a:r>
            <a:r>
              <a:rPr lang="es-MX" sz="5300" b="1" u="sng" dirty="0" smtClean="0">
                <a:solidFill>
                  <a:schemeClr val="accent6">
                    <a:lumMod val="75000"/>
                  </a:schemeClr>
                </a:solidFill>
              </a:rPr>
              <a:t>NO</a:t>
            </a:r>
            <a:r>
              <a:rPr lang="es-MX" sz="5300" b="1" dirty="0" smtClean="0">
                <a:solidFill>
                  <a:schemeClr val="accent6">
                    <a:lumMod val="75000"/>
                  </a:schemeClr>
                </a:solidFill>
              </a:rPr>
              <a:t> POR LO QUE HACEMOS O LOGRAMOS</a:t>
            </a:r>
            <a:r>
              <a:rPr lang="es-MX" sz="5300" dirty="0" smtClean="0">
                <a:solidFill>
                  <a:schemeClr val="accent1"/>
                </a:solidFill>
              </a:rPr>
              <a:t/>
            </a:r>
            <a:br>
              <a:rPr lang="es-MX" sz="5300" dirty="0" smtClean="0">
                <a:solidFill>
                  <a:schemeClr val="accent1"/>
                </a:solidFill>
              </a:rPr>
            </a:br>
            <a:r>
              <a:rPr lang="es-MX" dirty="0"/>
              <a:t/>
            </a:r>
            <a:br>
              <a:rPr lang="es-MX" dirty="0"/>
            </a:br>
            <a:endParaRPr lang="en-US" dirty="0"/>
          </a:p>
        </p:txBody>
      </p:sp>
    </p:spTree>
    <p:extLst>
      <p:ext uri="{BB962C8B-B14F-4D97-AF65-F5344CB8AC3E}">
        <p14:creationId xmlns:p14="http://schemas.microsoft.com/office/powerpoint/2010/main" val="2363591851"/>
      </p:ext>
    </p:extLst>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ormAutofit/>
          </a:bodyPr>
          <a:lstStyle/>
          <a:p>
            <a:pPr algn="ctr"/>
            <a:r>
              <a:rPr lang="es-MX" sz="4000" b="1" dirty="0" smtClean="0"/>
              <a:t>El sentido más profundo de nuestro ministerio pastoral consiste en:</a:t>
            </a:r>
            <a:br>
              <a:rPr lang="es-MX" sz="4000" b="1" dirty="0" smtClean="0"/>
            </a:br>
            <a:r>
              <a:rPr lang="es-MX" sz="4000" b="1" i="1" dirty="0" smtClean="0">
                <a:solidFill>
                  <a:schemeClr val="accent6">
                    <a:lumMod val="75000"/>
                  </a:schemeClr>
                </a:solidFill>
              </a:rPr>
              <a:t>COMPARTIR EL AMOR INCONDICIONAL DE DIOS EL PADRE EN PROFUNDA SOLIDARIDAD CON LOS QUE SE SIENTEN “NO AMADOS” A PESAR DE LAS APARIENCIAS</a:t>
            </a:r>
            <a:endParaRPr lang="en-US" sz="4000" b="1" i="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3657600"/>
          </a:xfrm>
        </p:spPr>
        <p:txBody>
          <a:bodyPr>
            <a:normAutofit/>
          </a:bodyPr>
          <a:lstStyle/>
          <a:p>
            <a:pPr algn="ctr"/>
            <a:r>
              <a:rPr lang="es-MX" sz="6000" b="1" u="sng" dirty="0" smtClean="0">
                <a:solidFill>
                  <a:schemeClr val="accent6">
                    <a:lumMod val="75000"/>
                  </a:schemeClr>
                </a:solidFill>
              </a:rPr>
              <a:t>La pregunta:</a:t>
            </a:r>
            <a:br>
              <a:rPr lang="es-MX" sz="6000" b="1" u="sng" dirty="0" smtClean="0">
                <a:solidFill>
                  <a:schemeClr val="accent6">
                    <a:lumMod val="75000"/>
                  </a:schemeClr>
                </a:solidFill>
              </a:rPr>
            </a:br>
            <a:r>
              <a:rPr lang="es-MX" sz="6000" b="1" dirty="0">
                <a:solidFill>
                  <a:schemeClr val="accent6">
                    <a:lumMod val="75000"/>
                  </a:schemeClr>
                </a:solidFill>
              </a:rPr>
              <a:t/>
            </a:r>
            <a:br>
              <a:rPr lang="es-MX" sz="6000" b="1" dirty="0">
                <a:solidFill>
                  <a:schemeClr val="accent6">
                    <a:lumMod val="75000"/>
                  </a:schemeClr>
                </a:solidFill>
              </a:rPr>
            </a:br>
            <a:r>
              <a:rPr lang="es-MX" sz="6000" b="1" dirty="0" smtClean="0">
                <a:solidFill>
                  <a:schemeClr val="accent6">
                    <a:lumMod val="75000"/>
                  </a:schemeClr>
                </a:solidFill>
              </a:rPr>
              <a:t>“¿ME AMAS?”</a:t>
            </a:r>
            <a:endParaRPr lang="en-US" sz="6000"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sz="5300" b="1" dirty="0" smtClean="0">
                <a:solidFill>
                  <a:schemeClr val="accent6">
                    <a:lumMod val="75000"/>
                  </a:schemeClr>
                </a:solidFill>
              </a:rPr>
              <a:t/>
            </a:r>
            <a:br>
              <a:rPr lang="es-MX" sz="5300" b="1" dirty="0" smtClean="0">
                <a:solidFill>
                  <a:schemeClr val="accent6">
                    <a:lumMod val="75000"/>
                  </a:schemeClr>
                </a:solidFill>
              </a:rPr>
            </a:br>
            <a:r>
              <a:rPr lang="es-MX" dirty="0" smtClean="0"/>
              <a:t/>
            </a:r>
            <a:br>
              <a:rPr lang="es-MX" dirty="0" smtClean="0"/>
            </a:br>
            <a:r>
              <a:rPr lang="es-MX" dirty="0" smtClean="0"/>
              <a:t/>
            </a:r>
            <a:br>
              <a:rPr lang="es-MX" dirty="0" smtClean="0"/>
            </a:br>
            <a:endParaRPr lang="en-US" dirty="0"/>
          </a:p>
        </p:txBody>
      </p:sp>
      <p:sp>
        <p:nvSpPr>
          <p:cNvPr id="3" name="Content Placeholder 2"/>
          <p:cNvSpPr>
            <a:spLocks noGrp="1"/>
          </p:cNvSpPr>
          <p:nvPr>
            <p:ph idx="1"/>
          </p:nvPr>
        </p:nvSpPr>
        <p:spPr>
          <a:xfrm>
            <a:off x="457200" y="838200"/>
            <a:ext cx="8229600" cy="5562600"/>
          </a:xfrm>
        </p:spPr>
        <p:txBody>
          <a:bodyPr>
            <a:noAutofit/>
          </a:bodyPr>
          <a:lstStyle/>
          <a:p>
            <a:pPr algn="ctr">
              <a:buNone/>
            </a:pPr>
            <a:r>
              <a:rPr lang="es-MX" sz="4400" b="1" dirty="0" smtClean="0">
                <a:solidFill>
                  <a:schemeClr val="accent6">
                    <a:lumMod val="75000"/>
                  </a:schemeClr>
                </a:solidFill>
              </a:rPr>
              <a:t>Debemos escuchar esa pregunta en nuestro ministerio actual. . .</a:t>
            </a:r>
          </a:p>
          <a:p>
            <a:pPr algn="ctr">
              <a:buNone/>
            </a:pPr>
            <a:r>
              <a:rPr lang="es-MX" sz="4400" b="1" i="1" dirty="0" smtClean="0">
                <a:solidFill>
                  <a:schemeClr val="accent6">
                    <a:lumMod val="75000"/>
                  </a:schemeClr>
                </a:solidFill>
              </a:rPr>
              <a:t>-nos ayudará a evitar la tentación de querer ser importantes</a:t>
            </a:r>
            <a:br>
              <a:rPr lang="es-MX" sz="4400" b="1" i="1" dirty="0" smtClean="0">
                <a:solidFill>
                  <a:schemeClr val="accent6">
                    <a:lumMod val="75000"/>
                  </a:schemeClr>
                </a:solidFill>
              </a:rPr>
            </a:br>
            <a:r>
              <a:rPr lang="es-MX" sz="4400" b="1" i="1" dirty="0" smtClean="0">
                <a:solidFill>
                  <a:schemeClr val="accent6">
                    <a:lumMod val="75000"/>
                  </a:schemeClr>
                </a:solidFill>
              </a:rPr>
              <a:t>-nos dará una gran confianza en nosotros mismos</a:t>
            </a:r>
            <a:endParaRPr lang="en-US" sz="4400"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s-MX" b="1" dirty="0" smtClean="0"/>
              <a:t>Jesús es el que hace la pregunta, y la pregunta </a:t>
            </a:r>
            <a:r>
              <a:rPr lang="es-MX" b="1" dirty="0" smtClean="0">
                <a:solidFill>
                  <a:schemeClr val="accent4">
                    <a:lumMod val="50000"/>
                  </a:schemeClr>
                </a:solidFill>
              </a:rPr>
              <a:t>NO</a:t>
            </a:r>
            <a:r>
              <a:rPr lang="es-MX" b="1" dirty="0" smtClean="0"/>
              <a:t> es:</a:t>
            </a:r>
            <a:endParaRPr lang="en-US" b="1" dirty="0"/>
          </a:p>
        </p:txBody>
      </p:sp>
      <p:sp>
        <p:nvSpPr>
          <p:cNvPr id="4" name="Content Placeholder 3"/>
          <p:cNvSpPr>
            <a:spLocks noGrp="1"/>
          </p:cNvSpPr>
          <p:nvPr>
            <p:ph idx="1"/>
          </p:nvPr>
        </p:nvSpPr>
        <p:spPr/>
        <p:txBody>
          <a:bodyPr/>
          <a:lstStyle/>
          <a:p>
            <a:r>
              <a:rPr lang="es-MX" i="1" dirty="0" smtClean="0"/>
              <a:t>¿</a:t>
            </a:r>
            <a:r>
              <a:rPr lang="es-MX" sz="4000" b="1" i="1" dirty="0" smtClean="0">
                <a:solidFill>
                  <a:schemeClr val="accent6">
                    <a:lumMod val="75000"/>
                  </a:schemeClr>
                </a:solidFill>
              </a:rPr>
              <a:t>Tienes un puesto importante en tu institución?</a:t>
            </a:r>
          </a:p>
          <a:p>
            <a:r>
              <a:rPr lang="es-MX" sz="4000" b="1" i="1" dirty="0" smtClean="0">
                <a:solidFill>
                  <a:schemeClr val="accent6">
                    <a:lumMod val="75000"/>
                  </a:schemeClr>
                </a:solidFill>
              </a:rPr>
              <a:t>¿Puedes mostrar resultados ?</a:t>
            </a:r>
          </a:p>
          <a:p>
            <a:r>
              <a:rPr lang="es-MX" sz="4000" b="1" i="1" dirty="0" smtClean="0">
                <a:solidFill>
                  <a:schemeClr val="accent6">
                    <a:lumMod val="75000"/>
                  </a:schemeClr>
                </a:solidFill>
              </a:rPr>
              <a:t>¿Qué metas tienes?</a:t>
            </a:r>
          </a:p>
          <a:p>
            <a:r>
              <a:rPr lang="es-MX" sz="4000" b="1" i="1" dirty="0" smtClean="0">
                <a:solidFill>
                  <a:schemeClr val="accent6">
                    <a:lumMod val="75000"/>
                  </a:schemeClr>
                </a:solidFill>
              </a:rPr>
              <a:t>¿Puedes mejorar las estadísticas?</a:t>
            </a:r>
          </a:p>
          <a:p>
            <a:pPr>
              <a:buNone/>
            </a:pPr>
            <a:endParaRPr lang="en-US" sz="4000" b="1" dirty="0">
              <a:solidFill>
                <a:schemeClr val="accent6">
                  <a:lumMod val="75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a:bodyPr>
          <a:lstStyle/>
          <a:p>
            <a:pPr algn="ctr">
              <a:buNone/>
            </a:pPr>
            <a:r>
              <a:rPr lang="es-MX" sz="5400" b="1" dirty="0" smtClean="0">
                <a:solidFill>
                  <a:schemeClr val="accent6">
                    <a:lumMod val="75000"/>
                  </a:schemeClr>
                </a:solidFill>
              </a:rPr>
              <a:t>La pregunta es:</a:t>
            </a:r>
          </a:p>
          <a:p>
            <a:pPr algn="ctr">
              <a:buNone/>
            </a:pPr>
            <a:r>
              <a:rPr lang="es-MX" sz="5400" b="1" i="1" dirty="0" smtClean="0">
                <a:solidFill>
                  <a:schemeClr val="accent6">
                    <a:lumMod val="75000"/>
                  </a:schemeClr>
                </a:solidFill>
              </a:rPr>
              <a:t>¿“me amas” ?</a:t>
            </a:r>
          </a:p>
          <a:p>
            <a:pPr algn="ctr">
              <a:buNone/>
            </a:pPr>
            <a:r>
              <a:rPr lang="es-MX" sz="5400" b="1" i="1" dirty="0" smtClean="0">
                <a:solidFill>
                  <a:schemeClr val="accent6">
                    <a:lumMod val="75000"/>
                  </a:schemeClr>
                </a:solidFill>
              </a:rPr>
              <a:t>Y </a:t>
            </a:r>
            <a:r>
              <a:rPr lang="es-MX" sz="5400" b="1" dirty="0" smtClean="0">
                <a:solidFill>
                  <a:schemeClr val="accent6">
                    <a:lumMod val="75000"/>
                  </a:schemeClr>
                </a:solidFill>
              </a:rPr>
              <a:t>tiene que ver con nuestra </a:t>
            </a:r>
            <a:r>
              <a:rPr lang="es-MX" sz="5400" b="1" u="sng" dirty="0" smtClean="0">
                <a:solidFill>
                  <a:schemeClr val="accent6">
                    <a:lumMod val="75000"/>
                  </a:schemeClr>
                </a:solidFill>
              </a:rPr>
              <a:t>relación </a:t>
            </a:r>
            <a:r>
              <a:rPr lang="es-ES" sz="5400" b="1" u="sng" dirty="0" smtClean="0">
                <a:solidFill>
                  <a:schemeClr val="accent6">
                    <a:lumMod val="75000"/>
                  </a:schemeClr>
                </a:solidFill>
              </a:rPr>
              <a:t> íntima con Jesús </a:t>
            </a:r>
            <a:r>
              <a:rPr lang="es-MX" sz="5400" b="1" dirty="0" smtClean="0">
                <a:solidFill>
                  <a:schemeClr val="accent6">
                    <a:lumMod val="75000"/>
                  </a:schemeClr>
                </a:solidFill>
              </a:rPr>
              <a:t>y nuestro profundo </a:t>
            </a:r>
            <a:r>
              <a:rPr lang="es-MX" sz="5400" b="1" u="sng" dirty="0" smtClean="0">
                <a:solidFill>
                  <a:schemeClr val="accent6">
                    <a:lumMod val="75000"/>
                  </a:schemeClr>
                </a:solidFill>
              </a:rPr>
              <a:t>conocimiento de Jesús </a:t>
            </a:r>
            <a:endParaRPr lang="en-US" sz="5400" b="1" u="sng"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Autofit/>
          </a:bodyPr>
          <a:lstStyle/>
          <a:p>
            <a:pPr algn="ctr">
              <a:buNone/>
            </a:pPr>
            <a:r>
              <a:rPr lang="es-MX" sz="4800" b="1" dirty="0" smtClean="0">
                <a:solidFill>
                  <a:schemeClr val="accent6">
                    <a:lumMod val="75000"/>
                  </a:schemeClr>
                </a:solidFill>
              </a:rPr>
              <a:t>Al vivir en esa relación de amor, seremos portadores del amor incondicional de Dios a cualquier lugar al que vayamos y con cualquier persona que nos relacionemos.</a:t>
            </a:r>
          </a:p>
          <a:p>
            <a:pPr algn="ctr">
              <a:buNone/>
            </a:pPr>
            <a:r>
              <a:rPr lang="es-MX" sz="3200" b="1" i="1" dirty="0" smtClean="0">
                <a:solidFill>
                  <a:schemeClr val="accent4">
                    <a:lumMod val="50000"/>
                  </a:schemeClr>
                </a:solidFill>
              </a:rPr>
              <a:t>(Y eso se reflejará en todos los aspectos de nuestra labor pastoral)</a:t>
            </a:r>
            <a:endParaRPr lang="en-US" sz="3200" b="1" i="1" dirty="0">
              <a:solidFill>
                <a:schemeClr val="accent4">
                  <a:lumMod val="50000"/>
                </a:schemeClr>
              </a:solidFill>
            </a:endParaRPr>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lstStyle/>
          <a:p>
            <a:pPr>
              <a:buNone/>
            </a:pPr>
            <a:endParaRPr lang="es-MX" dirty="0" smtClean="0"/>
          </a:p>
          <a:p>
            <a:pPr>
              <a:buNone/>
            </a:pPr>
            <a:endParaRPr lang="es-MX" dirty="0" smtClean="0"/>
          </a:p>
          <a:p>
            <a:pPr algn="ctr">
              <a:buNone/>
            </a:pPr>
            <a:r>
              <a:rPr lang="es-MX" sz="6000" b="1" u="sng" dirty="0" smtClean="0">
                <a:solidFill>
                  <a:schemeClr val="accent6">
                    <a:lumMod val="75000"/>
                  </a:schemeClr>
                </a:solidFill>
              </a:rPr>
              <a:t>¿Qué necesitamos?</a:t>
            </a:r>
          </a:p>
          <a:p>
            <a:pPr algn="ctr">
              <a:buNone/>
            </a:pPr>
            <a:r>
              <a:rPr lang="es-MX" sz="6000" b="1" dirty="0" smtClean="0">
                <a:solidFill>
                  <a:schemeClr val="accent6">
                    <a:lumMod val="75000"/>
                  </a:schemeClr>
                </a:solidFill>
              </a:rPr>
              <a:t>LA ORACIÓN CONTEMPLATIVA</a:t>
            </a:r>
            <a:endParaRPr lang="en-US" sz="6000" b="1" dirty="0">
              <a:solidFill>
                <a:schemeClr val="accent6">
                  <a:lumMod val="75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229600" cy="6096000"/>
          </a:xfrm>
        </p:spPr>
        <p:txBody>
          <a:bodyPr>
            <a:normAutofit lnSpcReduction="10000"/>
          </a:bodyPr>
          <a:lstStyle/>
          <a:p>
            <a:pPr algn="ctr">
              <a:buNone/>
            </a:pPr>
            <a:r>
              <a:rPr lang="es-MX" sz="3600" b="1" dirty="0" smtClean="0">
                <a:solidFill>
                  <a:schemeClr val="accent6">
                    <a:lumMod val="75000"/>
                  </a:schemeClr>
                </a:solidFill>
              </a:rPr>
              <a:t>Para vivir una vida que no esté dominada por el deseo de sentirnos importantes, sino basada en el conocimiento del amor incondicional de Dios (donde descubrimos nuestra verdadera identidad) debemos vivir  constantemente en la presencia del que no deja de preguntarnos</a:t>
            </a:r>
          </a:p>
          <a:p>
            <a:pPr algn="ctr">
              <a:buNone/>
            </a:pPr>
            <a:r>
              <a:rPr lang="es-MX" sz="3600" b="1" dirty="0" smtClean="0">
                <a:solidFill>
                  <a:schemeClr val="accent6">
                    <a:lumMod val="75000"/>
                  </a:schemeClr>
                </a:solidFill>
              </a:rPr>
              <a:t> “¿me amas?”</a:t>
            </a:r>
          </a:p>
          <a:p>
            <a:pPr algn="ctr">
              <a:buNone/>
            </a:pPr>
            <a:r>
              <a:rPr lang="es-MX" sz="3600" b="1" i="1" dirty="0" smtClean="0">
                <a:solidFill>
                  <a:schemeClr val="accent6">
                    <a:lumMod val="75000"/>
                  </a:schemeClr>
                </a:solidFill>
              </a:rPr>
              <a:t>Esa es la oración contemplativa </a:t>
            </a:r>
            <a:endParaRPr lang="en-US" sz="3600" b="1" i="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324600"/>
          </a:xfrm>
        </p:spPr>
        <p:txBody>
          <a:bodyPr>
            <a:noAutofit/>
          </a:bodyPr>
          <a:lstStyle/>
          <a:p>
            <a:pPr algn="ctr">
              <a:buNone/>
            </a:pPr>
            <a:r>
              <a:rPr lang="es-MX" sz="6000" i="1" dirty="0">
                <a:solidFill>
                  <a:srgbClr val="002060"/>
                </a:solidFill>
              </a:rPr>
              <a:t>modelo pastoral </a:t>
            </a:r>
            <a:endParaRPr lang="es-MX" sz="6000" i="1" dirty="0" smtClean="0">
              <a:solidFill>
                <a:srgbClr val="002060"/>
              </a:solidFill>
            </a:endParaRPr>
          </a:p>
          <a:p>
            <a:pPr algn="ctr">
              <a:buNone/>
            </a:pPr>
            <a:r>
              <a:rPr lang="es-MX" sz="6000" b="1" dirty="0" smtClean="0">
                <a:solidFill>
                  <a:srgbClr val="002060"/>
                </a:solidFill>
                <a:latin typeface="Benguiat Bk BT" pitchFamily="18" charset="0"/>
              </a:rPr>
              <a:t>2.</a:t>
            </a:r>
            <a:br>
              <a:rPr lang="es-MX" sz="6000" b="1" dirty="0" smtClean="0">
                <a:solidFill>
                  <a:srgbClr val="002060"/>
                </a:solidFill>
                <a:latin typeface="Benguiat Bk BT" pitchFamily="18" charset="0"/>
              </a:rPr>
            </a:br>
            <a:r>
              <a:rPr lang="es-MX" sz="6000" b="1" dirty="0" smtClean="0">
                <a:solidFill>
                  <a:srgbClr val="002060"/>
                </a:solidFill>
                <a:latin typeface="Benguiat Bk BT" pitchFamily="18" charset="0"/>
              </a:rPr>
              <a:t>UNA VIDA QUE NO ESTÉ DOMINADA POR EL DESEO DE SER POPULAR</a:t>
            </a:r>
            <a:endParaRPr lang="en-US" sz="6000" dirty="0">
              <a:solidFill>
                <a:srgbClr val="002060"/>
              </a:solidFill>
            </a:endParaRPr>
          </a:p>
        </p:txBody>
      </p:sp>
    </p:spTree>
    <p:extLst>
      <p:ext uri="{BB962C8B-B14F-4D97-AF65-F5344CB8AC3E}">
        <p14:creationId xmlns:p14="http://schemas.microsoft.com/office/powerpoint/2010/main" val="317014776"/>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315712"/>
          </a:xfrm>
        </p:spPr>
        <p:txBody>
          <a:bodyPr/>
          <a:lstStyle/>
          <a:p>
            <a:endParaRPr lang="en-US" dirty="0"/>
          </a:p>
        </p:txBody>
      </p:sp>
      <p:sp>
        <p:nvSpPr>
          <p:cNvPr id="3" name="Content Placeholder 2"/>
          <p:cNvSpPr>
            <a:spLocks noGrp="1"/>
          </p:cNvSpPr>
          <p:nvPr>
            <p:ph idx="1"/>
          </p:nvPr>
        </p:nvSpPr>
        <p:spPr>
          <a:xfrm>
            <a:off x="457200" y="1066800"/>
            <a:ext cx="8229600" cy="5257800"/>
          </a:xfrm>
        </p:spPr>
        <p:txBody>
          <a:bodyPr>
            <a:normAutofit/>
          </a:bodyPr>
          <a:lstStyle/>
          <a:p>
            <a:pPr marL="0" indent="0" algn="ctr">
              <a:buNone/>
            </a:pPr>
            <a:r>
              <a:rPr lang="es-ES" sz="3600" dirty="0" smtClean="0">
                <a:solidFill>
                  <a:srgbClr val="002060"/>
                </a:solidFill>
              </a:rPr>
              <a:t>En la iglesia católica se refiere a la forma como la iglesia cumple su misión sea en términos  generales como particulares.</a:t>
            </a:r>
          </a:p>
          <a:p>
            <a:pPr marL="0" indent="0" algn="ctr">
              <a:buNone/>
            </a:pPr>
            <a:endParaRPr lang="es-ES" sz="3600" dirty="0" smtClean="0">
              <a:solidFill>
                <a:srgbClr val="002060"/>
              </a:solidFill>
            </a:endParaRPr>
          </a:p>
          <a:p>
            <a:pPr marL="0" indent="0" algn="ctr">
              <a:buNone/>
            </a:pPr>
            <a:r>
              <a:rPr lang="es-ES" sz="3600" dirty="0" smtClean="0">
                <a:solidFill>
                  <a:srgbClr val="002060"/>
                </a:solidFill>
              </a:rPr>
              <a:t>Se refiere a la acción colectiva del pueblo de Dios</a:t>
            </a:r>
          </a:p>
          <a:p>
            <a:pPr marL="0" indent="0" algn="ctr">
              <a:buNone/>
            </a:pPr>
            <a:r>
              <a:rPr lang="es-ES" sz="3600" dirty="0" smtClean="0">
                <a:solidFill>
                  <a:srgbClr val="002060"/>
                </a:solidFill>
              </a:rPr>
              <a:t>(</a:t>
            </a:r>
            <a:r>
              <a:rPr lang="es-ES" sz="3600" i="1" dirty="0" smtClean="0">
                <a:solidFill>
                  <a:srgbClr val="002060"/>
                </a:solidFill>
              </a:rPr>
              <a:t>apunta a la  comunidad</a:t>
            </a:r>
            <a:r>
              <a:rPr lang="es-ES" sz="3600" dirty="0" smtClean="0">
                <a:solidFill>
                  <a:srgbClr val="002060"/>
                </a:solidFill>
              </a:rPr>
              <a:t>)</a:t>
            </a:r>
            <a:endParaRPr lang="en-US" sz="3600" dirty="0">
              <a:solidFill>
                <a:srgbClr val="002060"/>
              </a:solidFill>
            </a:endParaRPr>
          </a:p>
        </p:txBody>
      </p:sp>
    </p:spTree>
    <p:extLst>
      <p:ext uri="{BB962C8B-B14F-4D97-AF65-F5344CB8AC3E}">
        <p14:creationId xmlns:p14="http://schemas.microsoft.com/office/powerpoint/2010/main" val="2865407768"/>
      </p:ext>
    </p:extLst>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648200"/>
          </a:xfrm>
        </p:spPr>
        <p:txBody>
          <a:bodyPr>
            <a:normAutofit/>
          </a:bodyPr>
          <a:lstStyle/>
          <a:p>
            <a:pPr algn="ctr">
              <a:buNone/>
            </a:pPr>
            <a:r>
              <a:rPr lang="es-MX" sz="6000" b="1" u="sng" dirty="0" smtClean="0">
                <a:solidFill>
                  <a:schemeClr val="accent6">
                    <a:lumMod val="75000"/>
                  </a:schemeClr>
                </a:solidFill>
              </a:rPr>
              <a:t>La tentación:</a:t>
            </a:r>
          </a:p>
          <a:p>
            <a:pPr algn="ctr">
              <a:buNone/>
            </a:pPr>
            <a:endParaRPr lang="es-MX" sz="6000" b="1" dirty="0" smtClean="0">
              <a:solidFill>
                <a:schemeClr val="accent6">
                  <a:lumMod val="75000"/>
                </a:schemeClr>
              </a:solidFill>
            </a:endParaRPr>
          </a:p>
          <a:p>
            <a:pPr algn="ctr">
              <a:buNone/>
            </a:pPr>
            <a:r>
              <a:rPr lang="es-MX" sz="6000" b="1" dirty="0" smtClean="0">
                <a:solidFill>
                  <a:schemeClr val="accent6">
                    <a:lumMod val="75000"/>
                  </a:schemeClr>
                </a:solidFill>
              </a:rPr>
              <a:t>SER ESPECTACULAR</a:t>
            </a:r>
            <a:endParaRPr lang="en-US" sz="6000" b="1" dirty="0">
              <a:solidFill>
                <a:schemeClr val="accent6">
                  <a:lumMod val="75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a:bodyPr>
          <a:lstStyle/>
          <a:p>
            <a:pPr algn="ctr">
              <a:buNone/>
            </a:pPr>
            <a:r>
              <a:rPr lang="es-MX" sz="4400" b="1" dirty="0" smtClean="0">
                <a:solidFill>
                  <a:schemeClr val="accent6">
                    <a:lumMod val="75000"/>
                  </a:schemeClr>
                </a:solidFill>
              </a:rPr>
              <a:t>La segunda tentación de Jesús:</a:t>
            </a:r>
            <a:br>
              <a:rPr lang="es-MX" sz="4400" b="1" dirty="0" smtClean="0">
                <a:solidFill>
                  <a:schemeClr val="accent6">
                    <a:lumMod val="75000"/>
                  </a:schemeClr>
                </a:solidFill>
              </a:rPr>
            </a:br>
            <a:r>
              <a:rPr lang="es-MX" sz="4400" b="1" dirty="0" smtClean="0">
                <a:solidFill>
                  <a:schemeClr val="accent6">
                    <a:lumMod val="75000"/>
                  </a:schemeClr>
                </a:solidFill>
              </a:rPr>
              <a:t>HACER “ALGO ESPECTACULAR”</a:t>
            </a:r>
            <a:br>
              <a:rPr lang="es-MX" sz="4400" b="1" dirty="0" smtClean="0">
                <a:solidFill>
                  <a:schemeClr val="accent6">
                    <a:lumMod val="75000"/>
                  </a:schemeClr>
                </a:solidFill>
              </a:rPr>
            </a:br>
            <a:r>
              <a:rPr lang="es-MX" sz="4400" b="1" dirty="0" smtClean="0">
                <a:solidFill>
                  <a:schemeClr val="accent6">
                    <a:lumMod val="75000"/>
                  </a:schemeClr>
                </a:solidFill>
              </a:rPr>
              <a:t>¡lanzarse desde lo más alto del templo!</a:t>
            </a:r>
          </a:p>
          <a:p>
            <a:pPr algn="ctr">
              <a:buNone/>
            </a:pPr>
            <a:r>
              <a:rPr lang="es-MX" sz="4400" b="1" dirty="0" smtClean="0">
                <a:solidFill>
                  <a:schemeClr val="accent6">
                    <a:lumMod val="75000"/>
                  </a:schemeClr>
                </a:solidFill>
              </a:rPr>
              <a:t/>
            </a:r>
            <a:br>
              <a:rPr lang="es-MX" sz="4400" b="1" dirty="0" smtClean="0">
                <a:solidFill>
                  <a:schemeClr val="accent6">
                    <a:lumMod val="75000"/>
                  </a:schemeClr>
                </a:solidFill>
              </a:rPr>
            </a:br>
            <a:r>
              <a:rPr lang="es-MX" sz="4400" b="1" dirty="0" smtClean="0">
                <a:solidFill>
                  <a:schemeClr val="accent6">
                    <a:lumMod val="75000"/>
                  </a:schemeClr>
                </a:solidFill>
              </a:rPr>
              <a:t>...</a:t>
            </a:r>
            <a:r>
              <a:rPr lang="es-MX" sz="4400" b="1" i="1" dirty="0" smtClean="0">
                <a:solidFill>
                  <a:schemeClr val="accent6">
                    <a:lumMod val="75000"/>
                  </a:schemeClr>
                </a:solidFill>
              </a:rPr>
              <a:t>una tentación que tenemos en el ministerio hoy</a:t>
            </a:r>
            <a:r>
              <a:rPr lang="es-MX" sz="4400" b="1" dirty="0" smtClean="0">
                <a:solidFill>
                  <a:schemeClr val="accent6">
                    <a:lumMod val="75000"/>
                  </a:schemeClr>
                </a:solidFill>
              </a:rPr>
              <a:t>.....</a:t>
            </a:r>
          </a:p>
          <a:p>
            <a:pPr algn="ctr">
              <a:buNone/>
            </a:pPr>
            <a:endParaRPr lang="en-US" sz="4400"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5791200"/>
          </a:xfrm>
        </p:spPr>
        <p:txBody>
          <a:bodyPr>
            <a:noAutofit/>
          </a:bodyPr>
          <a:lstStyle/>
          <a:p>
            <a:pPr algn="ctr">
              <a:buNone/>
            </a:pPr>
            <a:r>
              <a:rPr lang="es-MX" sz="5400" b="1" dirty="0" smtClean="0">
                <a:solidFill>
                  <a:schemeClr val="accent6">
                    <a:lumMod val="75000"/>
                  </a:schemeClr>
                </a:solidFill>
              </a:rPr>
              <a:t>Cuando vemos muchas de las iglesias hoy nos damos cuenta del individualismo competitivo y de la tendencia a lo espectacular </a:t>
            </a:r>
            <a:endParaRPr lang="en-US" sz="5400"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a:bodyPr>
          <a:lstStyle/>
          <a:p>
            <a:pPr algn="ctr">
              <a:buNone/>
            </a:pPr>
            <a:r>
              <a:rPr lang="es-MX" sz="6000" b="1" u="sng" dirty="0" smtClean="0">
                <a:solidFill>
                  <a:schemeClr val="accent6">
                    <a:lumMod val="75000"/>
                  </a:schemeClr>
                </a:solidFill>
              </a:rPr>
              <a:t>La tarea:</a:t>
            </a:r>
          </a:p>
          <a:p>
            <a:pPr algn="ctr">
              <a:buNone/>
            </a:pPr>
            <a:endParaRPr lang="es-MX" sz="6000" b="1" dirty="0" smtClean="0">
              <a:solidFill>
                <a:schemeClr val="accent6">
                  <a:lumMod val="75000"/>
                </a:schemeClr>
              </a:solidFill>
            </a:endParaRPr>
          </a:p>
          <a:p>
            <a:pPr algn="ctr">
              <a:buNone/>
            </a:pPr>
            <a:r>
              <a:rPr lang="es-MX" sz="6000" b="1" dirty="0" smtClean="0">
                <a:solidFill>
                  <a:schemeClr val="accent6">
                    <a:lumMod val="75000"/>
                  </a:schemeClr>
                </a:solidFill>
              </a:rPr>
              <a:t>“APACIENTA MIS OVEJAS”</a:t>
            </a:r>
            <a:endParaRPr lang="en-US" sz="6000"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fontScale="85000" lnSpcReduction="10000"/>
          </a:bodyPr>
          <a:lstStyle/>
          <a:p>
            <a:pPr algn="ctr">
              <a:buNone/>
            </a:pPr>
            <a:r>
              <a:rPr lang="es-MX" sz="4400" b="1" dirty="0" smtClean="0">
                <a:solidFill>
                  <a:schemeClr val="accent6">
                    <a:lumMod val="75000"/>
                  </a:schemeClr>
                </a:solidFill>
              </a:rPr>
              <a:t>“Pastorear” tiene implicaciones mucho más amplias de las que por lo general creemos en el contexto eclesiástico evangélico-individualista:</a:t>
            </a:r>
          </a:p>
          <a:p>
            <a:pPr algn="ctr">
              <a:buNone/>
            </a:pPr>
            <a:endParaRPr lang="es-MX" sz="4400" b="1" dirty="0" smtClean="0">
              <a:solidFill>
                <a:schemeClr val="accent6">
                  <a:lumMod val="75000"/>
                </a:schemeClr>
              </a:solidFill>
            </a:endParaRPr>
          </a:p>
          <a:p>
            <a:pPr algn="ctr">
              <a:buNone/>
            </a:pPr>
            <a:r>
              <a:rPr lang="es-MX" sz="4400" b="1" i="1" dirty="0" smtClean="0">
                <a:solidFill>
                  <a:schemeClr val="accent6">
                    <a:lumMod val="75000"/>
                  </a:schemeClr>
                </a:solidFill>
              </a:rPr>
              <a:t>-es una tarea comunitaria y mutua y que requiere estabilidad emocional para poder relacionarnos-</a:t>
            </a:r>
          </a:p>
          <a:p>
            <a:pPr>
              <a:buNone/>
            </a:pPr>
            <a:endParaRPr lang="es-MX" dirty="0" smtClean="0"/>
          </a:p>
          <a:p>
            <a:pPr>
              <a:buNone/>
            </a:pPr>
            <a:endParaRPr lang="es-MX" dirty="0" smtClean="0"/>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a:bodyPr>
          <a:lstStyle/>
          <a:p>
            <a:pPr algn="ctr">
              <a:buNone/>
            </a:pPr>
            <a:r>
              <a:rPr lang="es-MX" sz="4400" b="1" i="1" dirty="0" smtClean="0">
                <a:solidFill>
                  <a:schemeClr val="accent6">
                    <a:lumMod val="75000"/>
                  </a:schemeClr>
                </a:solidFill>
              </a:rPr>
              <a:t>“Yo soy el buen pastor; conozco a mis ovejas y ellas me conocen a mi, lo mismo que mi Padre me conoce a mí y yo lo conozco a él. Yo doy mi vida por mis ovejas”</a:t>
            </a:r>
          </a:p>
          <a:p>
            <a:pPr algn="ctr">
              <a:buNone/>
            </a:pPr>
            <a:r>
              <a:rPr lang="es-MX" sz="4400" b="1" i="1" dirty="0" smtClean="0">
                <a:solidFill>
                  <a:schemeClr val="accent6">
                    <a:lumMod val="75000"/>
                  </a:schemeClr>
                </a:solidFill>
              </a:rPr>
              <a:t>(Juan 10:14-15)</a:t>
            </a:r>
            <a:endParaRPr lang="en-US" sz="4400" b="1" i="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172200"/>
          </a:xfrm>
        </p:spPr>
        <p:txBody>
          <a:bodyPr>
            <a:normAutofit/>
          </a:bodyPr>
          <a:lstStyle/>
          <a:p>
            <a:pPr algn="ctr">
              <a:buNone/>
            </a:pPr>
            <a:r>
              <a:rPr lang="es-MX" sz="4400" b="1" i="1" dirty="0" smtClean="0">
                <a:solidFill>
                  <a:schemeClr val="accent6">
                    <a:lumMod val="75000"/>
                  </a:schemeClr>
                </a:solidFill>
              </a:rPr>
              <a:t>“Yo soy el buen pastor; conozco a mis ovejas y ellas me conocen ….”</a:t>
            </a:r>
          </a:p>
          <a:p>
            <a:pPr algn="ctr">
              <a:buNone/>
            </a:pPr>
            <a:r>
              <a:rPr lang="es-MX" sz="4400" b="1" i="1" dirty="0" smtClean="0">
                <a:solidFill>
                  <a:schemeClr val="accent6">
                    <a:lumMod val="75000"/>
                  </a:schemeClr>
                </a:solidFill>
              </a:rPr>
              <a:t>¿conoce usted a sus ovejas?</a:t>
            </a:r>
          </a:p>
          <a:p>
            <a:pPr algn="ctr">
              <a:buNone/>
            </a:pPr>
            <a:r>
              <a:rPr lang="es-MX" sz="4400" b="1" i="1" dirty="0" smtClean="0">
                <a:solidFill>
                  <a:schemeClr val="accent6">
                    <a:lumMod val="75000"/>
                  </a:schemeClr>
                </a:solidFill>
              </a:rPr>
              <a:t>¿las busca? ¿las escucha?     ¿las defiende? </a:t>
            </a:r>
          </a:p>
          <a:p>
            <a:pPr algn="ctr">
              <a:buNone/>
            </a:pPr>
            <a:r>
              <a:rPr lang="es-MX" sz="4400" b="1" i="1" dirty="0" smtClean="0">
                <a:solidFill>
                  <a:schemeClr val="accent6">
                    <a:lumMod val="75000"/>
                  </a:schemeClr>
                </a:solidFill>
              </a:rPr>
              <a:t>¿sus ovejas se sienten seguras?</a:t>
            </a:r>
          </a:p>
          <a:p>
            <a:pPr algn="ctr">
              <a:buNone/>
            </a:pPr>
            <a:r>
              <a:rPr lang="es-MX" sz="4400" b="1" i="1" dirty="0" smtClean="0">
                <a:solidFill>
                  <a:schemeClr val="accent6">
                    <a:lumMod val="75000"/>
                  </a:schemeClr>
                </a:solidFill>
              </a:rPr>
              <a:t>¿le buscan para pedir su ayuda?</a:t>
            </a:r>
          </a:p>
          <a:p>
            <a:pPr algn="ctr">
              <a:buNone/>
            </a:pPr>
            <a:r>
              <a:rPr lang="es-MX" sz="4400" b="1" i="1" dirty="0" smtClean="0">
                <a:solidFill>
                  <a:schemeClr val="accent6">
                    <a:lumMod val="75000"/>
                  </a:schemeClr>
                </a:solidFill>
              </a:rPr>
              <a:t>¿da su vida por ellas?</a:t>
            </a:r>
          </a:p>
          <a:p>
            <a:pPr algn="ctr">
              <a:buNone/>
            </a:pPr>
            <a:endParaRPr lang="es-MX" sz="4400" b="1" i="1" dirty="0" smtClean="0">
              <a:solidFill>
                <a:schemeClr val="accent6">
                  <a:lumMod val="75000"/>
                </a:schemeClr>
              </a:solidFill>
            </a:endParaRPr>
          </a:p>
          <a:p>
            <a:pPr algn="ctr">
              <a:buNone/>
            </a:pPr>
            <a:endParaRPr lang="en-US" sz="4400" b="1" i="1" dirty="0">
              <a:solidFill>
                <a:schemeClr val="accent6">
                  <a:lumMod val="75000"/>
                </a:schemeClr>
              </a:solidFill>
            </a:endParaRPr>
          </a:p>
        </p:txBody>
      </p:sp>
    </p:spTree>
    <p:extLst>
      <p:ext uri="{BB962C8B-B14F-4D97-AF65-F5344CB8AC3E}">
        <p14:creationId xmlns:p14="http://schemas.microsoft.com/office/powerpoint/2010/main" val="97515384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10000"/>
          </a:bodyPr>
          <a:lstStyle/>
          <a:p>
            <a:pPr algn="ctr">
              <a:buNone/>
            </a:pPr>
            <a:r>
              <a:rPr lang="es-MX" sz="4400" b="1" i="1" dirty="0" smtClean="0">
                <a:solidFill>
                  <a:schemeClr val="accent6">
                    <a:lumMod val="75000"/>
                  </a:schemeClr>
                </a:solidFill>
              </a:rPr>
              <a:t>¿Y sus ovejas le conocen a usted?</a:t>
            </a:r>
          </a:p>
          <a:p>
            <a:pPr algn="ctr">
              <a:buNone/>
            </a:pPr>
            <a:r>
              <a:rPr lang="es-MX" sz="4400" b="1" i="1" dirty="0" smtClean="0">
                <a:solidFill>
                  <a:schemeClr val="accent6">
                    <a:lumMod val="75000"/>
                  </a:schemeClr>
                </a:solidFill>
              </a:rPr>
              <a:t>¿Y si no?</a:t>
            </a:r>
          </a:p>
          <a:p>
            <a:pPr algn="ctr">
              <a:buNone/>
            </a:pPr>
            <a:r>
              <a:rPr lang="es-MX" sz="4400" b="1" i="1" dirty="0" smtClean="0">
                <a:solidFill>
                  <a:schemeClr val="accent6">
                    <a:lumMod val="75000"/>
                  </a:schemeClr>
                </a:solidFill>
              </a:rPr>
              <a:t>¿Por qué no?</a:t>
            </a:r>
          </a:p>
          <a:p>
            <a:pPr algn="ctr">
              <a:buNone/>
            </a:pPr>
            <a:r>
              <a:rPr lang="es-MX" sz="4400" b="1" i="1" dirty="0" smtClean="0">
                <a:solidFill>
                  <a:schemeClr val="accent6">
                    <a:lumMod val="75000"/>
                  </a:schemeClr>
                </a:solidFill>
              </a:rPr>
              <a:t>¿Será porque nuestra salud interior no está bien?</a:t>
            </a:r>
          </a:p>
          <a:p>
            <a:pPr algn="ctr">
              <a:buNone/>
            </a:pPr>
            <a:r>
              <a:rPr lang="es-MX" sz="4400" b="1" i="1" dirty="0" smtClean="0">
                <a:solidFill>
                  <a:schemeClr val="accent6">
                    <a:lumMod val="75000"/>
                  </a:schemeClr>
                </a:solidFill>
              </a:rPr>
              <a:t>¿Será que hay complejos, inseguridades, paranoias, bloqueos que no nos permiten relaciones sanas? </a:t>
            </a:r>
          </a:p>
          <a:p>
            <a:pPr algn="ctr">
              <a:buNone/>
            </a:pPr>
            <a:endParaRPr lang="en-US" sz="4400" b="1" i="1" dirty="0">
              <a:solidFill>
                <a:schemeClr val="accent6">
                  <a:lumMod val="75000"/>
                </a:schemeClr>
              </a:solidFill>
            </a:endParaRPr>
          </a:p>
        </p:txBody>
      </p:sp>
    </p:spTree>
    <p:extLst>
      <p:ext uri="{BB962C8B-B14F-4D97-AF65-F5344CB8AC3E}">
        <p14:creationId xmlns:p14="http://schemas.microsoft.com/office/powerpoint/2010/main" val="170141987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fontScale="92500" lnSpcReduction="10000"/>
          </a:bodyPr>
          <a:lstStyle/>
          <a:p>
            <a:pPr algn="ctr">
              <a:buNone/>
            </a:pPr>
            <a:r>
              <a:rPr lang="es-MX" sz="4800" b="1" dirty="0" smtClean="0">
                <a:solidFill>
                  <a:schemeClr val="accent6">
                    <a:lumMod val="75000"/>
                  </a:schemeClr>
                </a:solidFill>
              </a:rPr>
              <a:t>El mundo y los tiempos en los que nos ha tocado vivir, </a:t>
            </a:r>
            <a:endParaRPr lang="es-MX" sz="4800" b="1" dirty="0">
              <a:solidFill>
                <a:schemeClr val="accent6">
                  <a:lumMod val="75000"/>
                </a:schemeClr>
              </a:solidFill>
            </a:endParaRPr>
          </a:p>
          <a:p>
            <a:pPr algn="ctr">
              <a:buNone/>
            </a:pPr>
            <a:r>
              <a:rPr lang="es-MX" sz="4800" b="1" i="1" u="sng" dirty="0" smtClean="0">
                <a:solidFill>
                  <a:schemeClr val="accent6">
                    <a:lumMod val="75000"/>
                  </a:schemeClr>
                </a:solidFill>
              </a:rPr>
              <a:t>no tiene modelos </a:t>
            </a:r>
          </a:p>
          <a:p>
            <a:pPr algn="ctr">
              <a:buNone/>
            </a:pPr>
            <a:r>
              <a:rPr lang="es-MX" sz="4800" b="1" dirty="0" smtClean="0">
                <a:solidFill>
                  <a:schemeClr val="accent6">
                    <a:lumMod val="75000"/>
                  </a:schemeClr>
                </a:solidFill>
              </a:rPr>
              <a:t>que ofrecer a los que quieren ser pastores de la forma en la que Jesús lo fue</a:t>
            </a:r>
            <a:endParaRPr lang="en-US" sz="4800" b="1" dirty="0">
              <a:solidFill>
                <a:schemeClr val="accent6">
                  <a:lumMod val="75000"/>
                </a:schemeClr>
              </a:solidFill>
            </a:endParaRPr>
          </a:p>
          <a:p>
            <a:pPr algn="ctr">
              <a:buNone/>
            </a:pPr>
            <a:r>
              <a:rPr lang="es-MX" sz="4800" b="1" dirty="0" smtClean="0">
                <a:solidFill>
                  <a:schemeClr val="accent6">
                    <a:lumMod val="75000"/>
                  </a:schemeClr>
                </a:solidFill>
              </a:rPr>
              <a:t> </a:t>
            </a:r>
            <a:endParaRPr lang="en-US" sz="4800"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algn="ctr">
              <a:buNone/>
            </a:pPr>
            <a:endParaRPr lang="es-MX" sz="6000" b="1" dirty="0" smtClean="0">
              <a:solidFill>
                <a:schemeClr val="accent6">
                  <a:lumMod val="75000"/>
                </a:schemeClr>
              </a:solidFill>
            </a:endParaRPr>
          </a:p>
          <a:p>
            <a:pPr algn="ctr">
              <a:buNone/>
            </a:pPr>
            <a:r>
              <a:rPr lang="es-MX" sz="6000" b="1" u="sng" dirty="0" smtClean="0">
                <a:solidFill>
                  <a:schemeClr val="accent6">
                    <a:lumMod val="75000"/>
                  </a:schemeClr>
                </a:solidFill>
              </a:rPr>
              <a:t>¿Qué necesitamos?</a:t>
            </a:r>
          </a:p>
          <a:p>
            <a:pPr algn="ctr">
              <a:buNone/>
            </a:pPr>
            <a:endParaRPr lang="es-MX" sz="6000" b="1" dirty="0" smtClean="0">
              <a:solidFill>
                <a:schemeClr val="accent6">
                  <a:lumMod val="75000"/>
                </a:schemeClr>
              </a:solidFill>
            </a:endParaRPr>
          </a:p>
          <a:p>
            <a:pPr algn="ctr">
              <a:buNone/>
            </a:pPr>
            <a:r>
              <a:rPr lang="es-MX" sz="6000" b="1" dirty="0" smtClean="0">
                <a:solidFill>
                  <a:schemeClr val="accent6">
                    <a:lumMod val="75000"/>
                  </a:schemeClr>
                </a:solidFill>
              </a:rPr>
              <a:t>CONFESIÓN Y PERDÓN</a:t>
            </a:r>
          </a:p>
          <a:p>
            <a:pPr>
              <a:buNone/>
            </a:pP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a:bodyPr>
          <a:lstStyle/>
          <a:p>
            <a:pPr marL="0" indent="0" algn="ctr">
              <a:buNone/>
            </a:pPr>
            <a:r>
              <a:rPr lang="es-ES" sz="4000" dirty="0" smtClean="0">
                <a:solidFill>
                  <a:srgbClr val="002060"/>
                </a:solidFill>
              </a:rPr>
              <a:t>En el Protestantismo hablar de “pastoral” tradicionalmente ha representado hacer una referencia especifica a la función del pastor</a:t>
            </a:r>
          </a:p>
          <a:p>
            <a:pPr marL="0" indent="0" algn="ctr">
              <a:buNone/>
            </a:pPr>
            <a:endParaRPr lang="es-ES" sz="4000" dirty="0" smtClean="0">
              <a:solidFill>
                <a:srgbClr val="002060"/>
              </a:solidFill>
            </a:endParaRPr>
          </a:p>
          <a:p>
            <a:pPr marL="0" indent="0" algn="ctr">
              <a:buNone/>
            </a:pPr>
            <a:r>
              <a:rPr lang="es-ES" sz="4000" dirty="0" smtClean="0">
                <a:solidFill>
                  <a:srgbClr val="002060"/>
                </a:solidFill>
              </a:rPr>
              <a:t>(</a:t>
            </a:r>
            <a:r>
              <a:rPr lang="es-ES" sz="4000" i="1" dirty="0" smtClean="0">
                <a:solidFill>
                  <a:srgbClr val="002060"/>
                </a:solidFill>
              </a:rPr>
              <a:t>apunta al individuo</a:t>
            </a:r>
            <a:r>
              <a:rPr lang="es-ES" sz="4000" dirty="0" smtClean="0">
                <a:solidFill>
                  <a:srgbClr val="002060"/>
                </a:solidFill>
              </a:rPr>
              <a:t>)</a:t>
            </a:r>
            <a:endParaRPr lang="en-US" sz="4000" dirty="0">
              <a:solidFill>
                <a:srgbClr val="002060"/>
              </a:solidFill>
            </a:endParaRPr>
          </a:p>
        </p:txBody>
      </p:sp>
    </p:spTree>
    <p:extLst>
      <p:ext uri="{BB962C8B-B14F-4D97-AF65-F5344CB8AC3E}">
        <p14:creationId xmlns:p14="http://schemas.microsoft.com/office/powerpoint/2010/main" val="53735642"/>
      </p:ext>
    </p:extLst>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91200"/>
          </a:xfrm>
        </p:spPr>
        <p:txBody>
          <a:bodyPr>
            <a:noAutofit/>
          </a:bodyPr>
          <a:lstStyle/>
          <a:p>
            <a:pPr algn="ctr">
              <a:buNone/>
            </a:pPr>
            <a:r>
              <a:rPr lang="es-MX" sz="4000" b="1" dirty="0" smtClean="0">
                <a:solidFill>
                  <a:schemeClr val="accent6">
                    <a:lumMod val="75000"/>
                  </a:schemeClr>
                </a:solidFill>
              </a:rPr>
              <a:t>Confesión y perdón son las formas concretas por las que nosotros, siervos imperfectos, nos amamos mutuamente.</a:t>
            </a:r>
          </a:p>
          <a:p>
            <a:pPr algn="ctr">
              <a:buNone/>
            </a:pPr>
            <a:r>
              <a:rPr lang="es-MX" sz="4000" b="1" i="1" dirty="0" smtClean="0">
                <a:solidFill>
                  <a:schemeClr val="accent6">
                    <a:lumMod val="75000"/>
                  </a:schemeClr>
                </a:solidFill>
              </a:rPr>
              <a:t>Esto requiere despojarnos de nuestra mentalidad de “súper héroes” -reconocer nuestras inseguridades- y dejar de ocultar nuestra vulnerabilidad </a:t>
            </a:r>
            <a:endParaRPr lang="en-US" sz="4000" b="1" i="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72000"/>
          </a:xfrm>
        </p:spPr>
        <p:txBody>
          <a:bodyPr>
            <a:normAutofit/>
          </a:bodyPr>
          <a:lstStyle/>
          <a:p>
            <a:pPr marL="0" indent="0" algn="ctr">
              <a:buNone/>
            </a:pPr>
            <a:r>
              <a:rPr lang="es-ES" sz="4000" dirty="0" smtClean="0"/>
              <a:t>Martin </a:t>
            </a:r>
            <a:r>
              <a:rPr lang="es-ES" sz="4000" dirty="0" err="1" smtClean="0"/>
              <a:t>Buber</a:t>
            </a:r>
            <a:r>
              <a:rPr lang="es-ES" sz="4000" dirty="0" smtClean="0"/>
              <a:t>  en su obra “</a:t>
            </a:r>
            <a:r>
              <a:rPr lang="es-ES" sz="4000" b="1" dirty="0" smtClean="0"/>
              <a:t>YO y TU” </a:t>
            </a:r>
          </a:p>
          <a:p>
            <a:pPr marL="0" indent="0" algn="ctr">
              <a:buNone/>
            </a:pPr>
            <a:r>
              <a:rPr lang="es-ES" sz="4000" dirty="0" smtClean="0"/>
              <a:t>distingue </a:t>
            </a:r>
            <a:r>
              <a:rPr lang="es-ES" sz="4000" dirty="0"/>
              <a:t>entre dos tipos de relaciones: </a:t>
            </a:r>
            <a:endParaRPr lang="es-ES" sz="4000" dirty="0" smtClean="0"/>
          </a:p>
          <a:p>
            <a:pPr marL="0" indent="0" algn="ctr">
              <a:buNone/>
            </a:pPr>
            <a:r>
              <a:rPr lang="es-ES" sz="4000" b="1" i="1" dirty="0" smtClean="0"/>
              <a:t>Yo-Ello</a:t>
            </a:r>
          </a:p>
          <a:p>
            <a:pPr marL="0" indent="0" algn="ctr">
              <a:buNone/>
            </a:pPr>
            <a:r>
              <a:rPr lang="es-ES" sz="4000" dirty="0" smtClean="0"/>
              <a:t> </a:t>
            </a:r>
            <a:r>
              <a:rPr lang="es-ES" sz="4000" dirty="0"/>
              <a:t>y </a:t>
            </a:r>
            <a:endParaRPr lang="es-ES" sz="4000" dirty="0" smtClean="0"/>
          </a:p>
          <a:p>
            <a:pPr marL="0" indent="0" algn="ctr">
              <a:buNone/>
            </a:pPr>
            <a:r>
              <a:rPr lang="es-ES" sz="4000" b="1" i="1" dirty="0" smtClean="0"/>
              <a:t>Yo-Tú</a:t>
            </a:r>
            <a:r>
              <a:rPr lang="es-ES" sz="4000" dirty="0"/>
              <a:t>. </a:t>
            </a:r>
            <a:endParaRPr lang="es-ES" sz="4000" dirty="0" smtClean="0"/>
          </a:p>
        </p:txBody>
      </p:sp>
    </p:spTree>
    <p:extLst>
      <p:ext uri="{BB962C8B-B14F-4D97-AF65-F5344CB8AC3E}">
        <p14:creationId xmlns:p14="http://schemas.microsoft.com/office/powerpoint/2010/main" val="2609115604"/>
      </p:ext>
    </p:extLst>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pPr marL="0" indent="0" algn="ctr">
              <a:buNone/>
            </a:pPr>
            <a:r>
              <a:rPr lang="es-ES" sz="4000" dirty="0"/>
              <a:t>En las relaciones </a:t>
            </a:r>
            <a:r>
              <a:rPr lang="es-ES" sz="4000" b="1" dirty="0"/>
              <a:t>Yo-Ello</a:t>
            </a:r>
            <a:r>
              <a:rPr lang="es-ES" sz="4000" dirty="0"/>
              <a:t>, me refiero a la otra persona como un </a:t>
            </a:r>
            <a:r>
              <a:rPr lang="es-ES" sz="4000" i="1" dirty="0"/>
              <a:t>"Ello", </a:t>
            </a:r>
            <a:r>
              <a:rPr lang="es-ES" sz="4000" dirty="0"/>
              <a:t>como una cosa. </a:t>
            </a:r>
            <a:endParaRPr lang="es-ES" sz="4000" dirty="0" smtClean="0"/>
          </a:p>
          <a:p>
            <a:pPr marL="0" indent="0" algn="ctr">
              <a:buNone/>
            </a:pPr>
            <a:r>
              <a:rPr lang="es-ES" sz="4000" b="1" dirty="0" smtClean="0"/>
              <a:t>YO</a:t>
            </a:r>
            <a:r>
              <a:rPr lang="es-ES" sz="4000" dirty="0" smtClean="0"/>
              <a:t> considero al otro como </a:t>
            </a:r>
            <a:r>
              <a:rPr lang="es-ES" sz="4000" b="1" i="1" dirty="0" smtClean="0"/>
              <a:t>algo</a:t>
            </a:r>
            <a:r>
              <a:rPr lang="es-ES" sz="4000" dirty="0" smtClean="0"/>
              <a:t> </a:t>
            </a:r>
            <a:r>
              <a:rPr lang="es-ES" sz="4000" dirty="0"/>
              <a:t>sobre lo cual pienso, algo que </a:t>
            </a:r>
            <a:r>
              <a:rPr lang="es-ES" sz="4000" dirty="0" smtClean="0"/>
              <a:t>experimento, </a:t>
            </a:r>
            <a:r>
              <a:rPr lang="es-ES" sz="4000" dirty="0"/>
              <a:t>manipulo, </a:t>
            </a:r>
            <a:r>
              <a:rPr lang="es-ES" sz="4000" dirty="0" smtClean="0"/>
              <a:t>que controlo, que deseo cambiar, </a:t>
            </a:r>
            <a:r>
              <a:rPr lang="es-ES" sz="4000" dirty="0"/>
              <a:t>o trato de ayudar o explotar. </a:t>
            </a:r>
            <a:endParaRPr lang="en-US" sz="4000" dirty="0"/>
          </a:p>
          <a:p>
            <a:pPr marL="0" indent="0" algn="ctr">
              <a:buNone/>
            </a:pPr>
            <a:endParaRPr lang="en-US" sz="4000" dirty="0"/>
          </a:p>
        </p:txBody>
      </p:sp>
    </p:spTree>
    <p:extLst>
      <p:ext uri="{BB962C8B-B14F-4D97-AF65-F5344CB8AC3E}">
        <p14:creationId xmlns:p14="http://schemas.microsoft.com/office/powerpoint/2010/main" val="131406925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8991600" cy="6019800"/>
          </a:xfrm>
        </p:spPr>
        <p:txBody>
          <a:bodyPr>
            <a:noAutofit/>
          </a:bodyPr>
          <a:lstStyle/>
          <a:p>
            <a:pPr marL="0" indent="0" algn="ctr">
              <a:buNone/>
            </a:pPr>
            <a:r>
              <a:rPr lang="es-ES" sz="3600" i="1" dirty="0"/>
              <a:t>Por el contrario, </a:t>
            </a:r>
            <a:r>
              <a:rPr lang="es-ES" sz="3600" b="1" i="1" dirty="0"/>
              <a:t>Yo-Tú </a:t>
            </a:r>
            <a:r>
              <a:rPr lang="es-ES" sz="3600" i="1" dirty="0"/>
              <a:t>es una relación de cercanía, de estar juntos</a:t>
            </a:r>
            <a:r>
              <a:rPr lang="es-ES" sz="3600" i="1" dirty="0" smtClean="0"/>
              <a:t>.</a:t>
            </a:r>
          </a:p>
          <a:p>
            <a:pPr marL="0" indent="0" algn="ctr">
              <a:buNone/>
            </a:pPr>
            <a:r>
              <a:rPr lang="es-ES" sz="3600" i="1" dirty="0" smtClean="0"/>
              <a:t> </a:t>
            </a:r>
            <a:r>
              <a:rPr lang="es-ES" sz="3600" i="1" dirty="0"/>
              <a:t>En las relaciones </a:t>
            </a:r>
            <a:r>
              <a:rPr lang="es-ES" sz="3600" b="1" i="1" dirty="0"/>
              <a:t>Yo-Tú</a:t>
            </a:r>
            <a:r>
              <a:rPr lang="es-ES" sz="3600" i="1" dirty="0"/>
              <a:t> en las que yo estoy con la otra </a:t>
            </a:r>
            <a:r>
              <a:rPr lang="es-ES" sz="3600" i="1" dirty="0" smtClean="0"/>
              <a:t>persona, </a:t>
            </a:r>
            <a:r>
              <a:rPr lang="es-ES" sz="3600" i="1" dirty="0"/>
              <a:t>Yo no </a:t>
            </a:r>
            <a:r>
              <a:rPr lang="es-ES" sz="3600" i="1" dirty="0" smtClean="0"/>
              <a:t>la uso</a:t>
            </a:r>
            <a:r>
              <a:rPr lang="es-ES" sz="3600" i="1" dirty="0"/>
              <a:t>, Yo no </a:t>
            </a:r>
            <a:r>
              <a:rPr lang="es-ES" sz="3600" i="1" dirty="0" smtClean="0"/>
              <a:t>la  manipulo, </a:t>
            </a:r>
            <a:r>
              <a:rPr lang="es-ES" sz="3600" i="1" dirty="0"/>
              <a:t>Yo no </a:t>
            </a:r>
            <a:r>
              <a:rPr lang="es-ES" sz="3600" i="1" dirty="0" smtClean="0"/>
              <a:t>la controlo. No trato de cambiarla. Estoy </a:t>
            </a:r>
            <a:r>
              <a:rPr lang="es-ES" sz="3600" i="1" dirty="0"/>
              <a:t>totalmente junto con </a:t>
            </a:r>
            <a:r>
              <a:rPr lang="es-ES" sz="3600" i="1" dirty="0" smtClean="0"/>
              <a:t>él o ella, </a:t>
            </a:r>
            <a:r>
              <a:rPr lang="es-ES" sz="3600" i="1" dirty="0"/>
              <a:t>y no hay ninguna distancia que nos </a:t>
            </a:r>
            <a:r>
              <a:rPr lang="es-ES" sz="3600" i="1" dirty="0" smtClean="0"/>
              <a:t>separe. </a:t>
            </a:r>
            <a:r>
              <a:rPr lang="es-ES" sz="3600" i="1" dirty="0"/>
              <a:t>Aunque continuamos siendo dos personas </a:t>
            </a:r>
            <a:r>
              <a:rPr lang="es-ES" sz="3600" i="1" dirty="0" smtClean="0"/>
              <a:t>estamos </a:t>
            </a:r>
            <a:r>
              <a:rPr lang="es-ES" sz="3600" i="1" dirty="0"/>
              <a:t>plenamente el uno con el otro.</a:t>
            </a:r>
            <a:endParaRPr lang="en-US" sz="3600" i="1" dirty="0"/>
          </a:p>
        </p:txBody>
      </p:sp>
    </p:spTree>
    <p:extLst>
      <p:ext uri="{BB962C8B-B14F-4D97-AF65-F5344CB8AC3E}">
        <p14:creationId xmlns:p14="http://schemas.microsoft.com/office/powerpoint/2010/main" val="2488041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839200" cy="5486400"/>
          </a:xfrm>
        </p:spPr>
        <p:txBody>
          <a:bodyPr>
            <a:normAutofit fontScale="92500" lnSpcReduction="10000"/>
          </a:bodyPr>
          <a:lstStyle/>
          <a:p>
            <a:pPr marL="0" indent="0" algn="ctr">
              <a:buNone/>
            </a:pPr>
            <a:r>
              <a:rPr lang="es-ES" sz="4000" dirty="0"/>
              <a:t>Esta cercanía implica todo mi ser, a diferencia de las relaciones “</a:t>
            </a:r>
            <a:r>
              <a:rPr lang="es-ES" sz="4000" i="1" dirty="0"/>
              <a:t>Yo-Ello</a:t>
            </a:r>
            <a:r>
              <a:rPr lang="es-ES" sz="4000" dirty="0"/>
              <a:t>” que involucran sólo a una parte limitada de mí: sólo </a:t>
            </a:r>
            <a:r>
              <a:rPr lang="es-ES" sz="4000" dirty="0" smtClean="0"/>
              <a:t>lo que pienso del otro, o </a:t>
            </a:r>
            <a:r>
              <a:rPr lang="es-ES" sz="4000" dirty="0"/>
              <a:t>sólo </a:t>
            </a:r>
            <a:r>
              <a:rPr lang="es-ES" sz="4000" dirty="0" smtClean="0"/>
              <a:t>lo que puedo controlar, usar, etc.</a:t>
            </a:r>
          </a:p>
          <a:p>
            <a:pPr marL="0" indent="0" algn="ctr">
              <a:buNone/>
            </a:pPr>
            <a:endParaRPr lang="en-US" sz="4000" dirty="0"/>
          </a:p>
          <a:p>
            <a:pPr marL="0" indent="0" algn="ctr">
              <a:buNone/>
            </a:pPr>
            <a:r>
              <a:rPr lang="es-MX" sz="4000" b="1" i="1" dirty="0">
                <a:solidFill>
                  <a:schemeClr val="accent6">
                    <a:lumMod val="75000"/>
                  </a:schemeClr>
                </a:solidFill>
              </a:rPr>
              <a:t>“Yo soy el buen pastor; conozco a mis ovejas y ellas me conocen a </a:t>
            </a:r>
            <a:r>
              <a:rPr lang="es-MX" sz="4000" b="1" i="1" dirty="0" smtClean="0">
                <a:solidFill>
                  <a:schemeClr val="accent6">
                    <a:lumMod val="75000"/>
                  </a:schemeClr>
                </a:solidFill>
              </a:rPr>
              <a:t>mi…</a:t>
            </a:r>
          </a:p>
          <a:p>
            <a:pPr marL="0" indent="0" algn="ctr">
              <a:buNone/>
            </a:pPr>
            <a:r>
              <a:rPr lang="es-MX" sz="4000" b="1" i="1" dirty="0" smtClean="0">
                <a:solidFill>
                  <a:schemeClr val="accent6">
                    <a:lumMod val="75000"/>
                  </a:schemeClr>
                </a:solidFill>
              </a:rPr>
              <a:t>Yo </a:t>
            </a:r>
            <a:r>
              <a:rPr lang="es-MX" sz="4000" b="1" i="1" dirty="0">
                <a:solidFill>
                  <a:schemeClr val="accent6">
                    <a:lumMod val="75000"/>
                  </a:schemeClr>
                </a:solidFill>
              </a:rPr>
              <a:t>doy mi vida por mis ovejas”</a:t>
            </a:r>
          </a:p>
          <a:p>
            <a:pPr marL="0" indent="0" algn="ctr">
              <a:buNone/>
            </a:pPr>
            <a:endParaRPr lang="en-US" sz="4000" dirty="0"/>
          </a:p>
        </p:txBody>
      </p:sp>
    </p:spTree>
    <p:extLst>
      <p:ext uri="{BB962C8B-B14F-4D97-AF65-F5344CB8AC3E}">
        <p14:creationId xmlns:p14="http://schemas.microsoft.com/office/powerpoint/2010/main" val="79112204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rmAutofit/>
          </a:bodyPr>
          <a:lstStyle/>
          <a:p>
            <a:pPr algn="ctr">
              <a:buNone/>
            </a:pPr>
            <a:r>
              <a:rPr lang="es-MX" sz="6000" i="1" dirty="0">
                <a:solidFill>
                  <a:srgbClr val="002060"/>
                </a:solidFill>
              </a:rPr>
              <a:t>modelo pastoral </a:t>
            </a:r>
            <a:endParaRPr lang="es-MX" sz="6000" i="1" dirty="0" smtClean="0">
              <a:solidFill>
                <a:srgbClr val="002060"/>
              </a:solidFill>
            </a:endParaRPr>
          </a:p>
          <a:p>
            <a:pPr algn="ctr">
              <a:buNone/>
            </a:pPr>
            <a:r>
              <a:rPr lang="es-MX" sz="6000" b="1" dirty="0" smtClean="0">
                <a:solidFill>
                  <a:srgbClr val="002060"/>
                </a:solidFill>
                <a:latin typeface="Benguiat Bk BT" pitchFamily="18" charset="0"/>
              </a:rPr>
              <a:t>3.</a:t>
            </a:r>
            <a:br>
              <a:rPr lang="es-MX" sz="6000" b="1" dirty="0" smtClean="0">
                <a:solidFill>
                  <a:srgbClr val="002060"/>
                </a:solidFill>
                <a:latin typeface="Benguiat Bk BT" pitchFamily="18" charset="0"/>
              </a:rPr>
            </a:br>
            <a:r>
              <a:rPr lang="es-MX" sz="6000" b="1" dirty="0" smtClean="0">
                <a:solidFill>
                  <a:srgbClr val="002060"/>
                </a:solidFill>
                <a:latin typeface="Benguiat Bk BT" pitchFamily="18" charset="0"/>
              </a:rPr>
              <a:t>UNA VIDA QUE NO ESTÉ DOMINADA POR EL DESEO DE PODER</a:t>
            </a:r>
            <a:endParaRPr lang="en-US" sz="6000" dirty="0">
              <a:solidFill>
                <a:srgbClr val="002060"/>
              </a:solidFill>
            </a:endParaRPr>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algn="ctr">
              <a:buNone/>
            </a:pPr>
            <a:endParaRPr lang="es-MX" sz="6000" b="1" dirty="0" smtClean="0">
              <a:solidFill>
                <a:schemeClr val="accent6">
                  <a:lumMod val="75000"/>
                </a:schemeClr>
              </a:solidFill>
            </a:endParaRPr>
          </a:p>
          <a:p>
            <a:pPr algn="ctr">
              <a:buNone/>
            </a:pPr>
            <a:r>
              <a:rPr lang="es-MX" sz="6000" b="1" u="sng" dirty="0" smtClean="0">
                <a:solidFill>
                  <a:schemeClr val="accent6">
                    <a:lumMod val="75000"/>
                  </a:schemeClr>
                </a:solidFill>
              </a:rPr>
              <a:t>La tentación:</a:t>
            </a:r>
          </a:p>
          <a:p>
            <a:pPr algn="ctr">
              <a:buNone/>
            </a:pPr>
            <a:endParaRPr lang="es-MX" sz="6000" b="1" dirty="0" smtClean="0">
              <a:solidFill>
                <a:schemeClr val="accent6">
                  <a:lumMod val="75000"/>
                </a:schemeClr>
              </a:solidFill>
            </a:endParaRPr>
          </a:p>
          <a:p>
            <a:pPr algn="ctr">
              <a:buNone/>
            </a:pPr>
            <a:r>
              <a:rPr lang="es-MX" sz="6000" b="1" dirty="0" smtClean="0">
                <a:solidFill>
                  <a:schemeClr val="accent6">
                    <a:lumMod val="75000"/>
                  </a:schemeClr>
                </a:solidFill>
              </a:rPr>
              <a:t>TENER PODER</a:t>
            </a:r>
          </a:p>
          <a:p>
            <a:pPr>
              <a:buNone/>
            </a:pPr>
            <a:endParaRPr lang="es-MX" dirty="0" smtClean="0"/>
          </a:p>
          <a:p>
            <a:pPr>
              <a:buNone/>
            </a:pP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47500" lnSpcReduction="20000"/>
          </a:bodyPr>
          <a:lstStyle/>
          <a:p>
            <a:pPr algn="ctr">
              <a:buNone/>
            </a:pPr>
            <a:endParaRPr lang="es-MX" sz="8700" b="1" dirty="0" smtClean="0">
              <a:solidFill>
                <a:schemeClr val="accent6">
                  <a:lumMod val="75000"/>
                </a:schemeClr>
              </a:solidFill>
            </a:endParaRPr>
          </a:p>
          <a:p>
            <a:pPr algn="ctr">
              <a:buNone/>
            </a:pPr>
            <a:r>
              <a:rPr lang="es-MX" sz="9300" b="1" dirty="0" smtClean="0">
                <a:solidFill>
                  <a:schemeClr val="accent6">
                    <a:lumMod val="75000"/>
                  </a:schemeClr>
                </a:solidFill>
              </a:rPr>
              <a:t>La tercera tentación de Jesús:</a:t>
            </a:r>
            <a:br>
              <a:rPr lang="es-MX" sz="9300" b="1" dirty="0" smtClean="0">
                <a:solidFill>
                  <a:schemeClr val="accent6">
                    <a:lumMod val="75000"/>
                  </a:schemeClr>
                </a:solidFill>
              </a:rPr>
            </a:br>
            <a:r>
              <a:rPr lang="es-MX" sz="9300" b="1" dirty="0" smtClean="0">
                <a:solidFill>
                  <a:schemeClr val="accent6">
                    <a:lumMod val="75000"/>
                  </a:schemeClr>
                </a:solidFill>
              </a:rPr>
              <a:t>“TENER PODER”</a:t>
            </a:r>
            <a:br>
              <a:rPr lang="es-MX" sz="9300" b="1" dirty="0" smtClean="0">
                <a:solidFill>
                  <a:schemeClr val="accent6">
                    <a:lumMod val="75000"/>
                  </a:schemeClr>
                </a:solidFill>
              </a:rPr>
            </a:br>
            <a:r>
              <a:rPr lang="es-MX" sz="9300" b="1" dirty="0" smtClean="0">
                <a:solidFill>
                  <a:schemeClr val="accent6">
                    <a:lumMod val="75000"/>
                  </a:schemeClr>
                </a:solidFill>
              </a:rPr>
              <a:t>“¡Te daré todos los reinos del mundo!</a:t>
            </a:r>
            <a:br>
              <a:rPr lang="es-MX" sz="9300" b="1" dirty="0" smtClean="0">
                <a:solidFill>
                  <a:schemeClr val="accent6">
                    <a:lumMod val="75000"/>
                  </a:schemeClr>
                </a:solidFill>
              </a:rPr>
            </a:br>
            <a:r>
              <a:rPr lang="es-MX" sz="9300" b="1" dirty="0" smtClean="0">
                <a:solidFill>
                  <a:schemeClr val="accent6">
                    <a:lumMod val="75000"/>
                  </a:schemeClr>
                </a:solidFill>
              </a:rPr>
              <a:t/>
            </a:r>
            <a:br>
              <a:rPr lang="es-MX" sz="9300" b="1" dirty="0" smtClean="0">
                <a:solidFill>
                  <a:schemeClr val="accent6">
                    <a:lumMod val="75000"/>
                  </a:schemeClr>
                </a:solidFill>
              </a:rPr>
            </a:br>
            <a:r>
              <a:rPr lang="es-MX" sz="9300" b="1" dirty="0" smtClean="0">
                <a:solidFill>
                  <a:schemeClr val="accent6">
                    <a:lumMod val="75000"/>
                  </a:schemeClr>
                </a:solidFill>
              </a:rPr>
              <a:t>...</a:t>
            </a:r>
            <a:r>
              <a:rPr lang="es-MX" sz="9300" b="1" i="1" dirty="0" smtClean="0">
                <a:solidFill>
                  <a:schemeClr val="accent6">
                    <a:lumMod val="75000"/>
                  </a:schemeClr>
                </a:solidFill>
              </a:rPr>
              <a:t>otra tentación que tenemos en el ministerio hoy</a:t>
            </a:r>
            <a:r>
              <a:rPr lang="es-MX" sz="9300" b="1" dirty="0" smtClean="0">
                <a:solidFill>
                  <a:schemeClr val="accent6">
                    <a:lumMod val="75000"/>
                  </a:schemeClr>
                </a:solidFill>
              </a:rPr>
              <a:t>.....</a:t>
            </a:r>
            <a:endParaRPr lang="en-US" sz="9300" dirty="0" smtClean="0"/>
          </a:p>
          <a:p>
            <a:pPr algn="ctr">
              <a:buNone/>
            </a:pPr>
            <a:endParaRPr lang="en-US" dirty="0"/>
          </a:p>
        </p:txBody>
      </p:sp>
    </p:spTree>
  </p:cSld>
  <p:clrMapOvr>
    <a:masterClrMapping/>
  </p:clrMapOvr>
  <p:transition>
    <p:dissolv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lnSpcReduction="10000"/>
          </a:bodyPr>
          <a:lstStyle/>
          <a:p>
            <a:pPr>
              <a:buNone/>
            </a:pPr>
            <a:r>
              <a:rPr lang="es-MX" sz="4000" b="1" dirty="0" smtClean="0">
                <a:solidFill>
                  <a:schemeClr val="accent6">
                    <a:lumMod val="75000"/>
                  </a:schemeClr>
                </a:solidFill>
              </a:rPr>
              <a:t>A través de los tiempos los líderes cristianos caen fácilmente en la tentación del poder</a:t>
            </a:r>
          </a:p>
          <a:p>
            <a:pPr>
              <a:buNone/>
            </a:pPr>
            <a:endParaRPr lang="es-MX" sz="4000" b="1" dirty="0" smtClean="0">
              <a:solidFill>
                <a:schemeClr val="accent6">
                  <a:lumMod val="75000"/>
                </a:schemeClr>
              </a:solidFill>
            </a:endParaRPr>
          </a:p>
          <a:p>
            <a:pPr algn="ctr">
              <a:buNone/>
            </a:pPr>
            <a:r>
              <a:rPr lang="es-MX" sz="4000" b="1" dirty="0" smtClean="0">
                <a:solidFill>
                  <a:schemeClr val="accent6">
                    <a:lumMod val="75000"/>
                  </a:schemeClr>
                </a:solidFill>
              </a:rPr>
              <a:t>-</a:t>
            </a:r>
            <a:r>
              <a:rPr lang="es-MX" sz="4000" b="1" i="1" dirty="0" smtClean="0">
                <a:solidFill>
                  <a:schemeClr val="accent6">
                    <a:lumMod val="75000"/>
                  </a:schemeClr>
                </a:solidFill>
              </a:rPr>
              <a:t>político</a:t>
            </a:r>
          </a:p>
          <a:p>
            <a:pPr algn="ctr">
              <a:buNone/>
            </a:pPr>
            <a:r>
              <a:rPr lang="es-MX" sz="4000" b="1" i="1" dirty="0" smtClean="0">
                <a:solidFill>
                  <a:schemeClr val="accent6">
                    <a:lumMod val="75000"/>
                  </a:schemeClr>
                </a:solidFill>
              </a:rPr>
              <a:t>-militar</a:t>
            </a:r>
          </a:p>
          <a:p>
            <a:pPr algn="ctr">
              <a:buNone/>
            </a:pPr>
            <a:r>
              <a:rPr lang="es-MX" sz="4000" b="1" i="1" dirty="0" smtClean="0">
                <a:solidFill>
                  <a:schemeClr val="accent6">
                    <a:lumMod val="75000"/>
                  </a:schemeClr>
                </a:solidFill>
              </a:rPr>
              <a:t>-económico</a:t>
            </a:r>
          </a:p>
          <a:p>
            <a:pPr algn="ctr">
              <a:buNone/>
            </a:pPr>
            <a:r>
              <a:rPr lang="es-MX" sz="4000" b="1" i="1" dirty="0" smtClean="0">
                <a:solidFill>
                  <a:schemeClr val="accent6">
                    <a:lumMod val="75000"/>
                  </a:schemeClr>
                </a:solidFill>
              </a:rPr>
              <a:t>-eclesiástico</a:t>
            </a:r>
          </a:p>
          <a:p>
            <a:pPr>
              <a:buNone/>
            </a:pP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Autofit/>
          </a:bodyPr>
          <a:lstStyle/>
          <a:p>
            <a:pPr algn="ctr">
              <a:buNone/>
            </a:pPr>
            <a:r>
              <a:rPr lang="es-MX" sz="3200" b="1" dirty="0" smtClean="0"/>
              <a:t>¿Qué es lo que hace que la tentación del poder sea tan irresistible?</a:t>
            </a:r>
          </a:p>
          <a:p>
            <a:pPr algn="ctr">
              <a:buNone/>
            </a:pPr>
            <a:endParaRPr lang="es-MX" sz="3200" b="1" dirty="0" smtClean="0">
              <a:solidFill>
                <a:schemeClr val="accent6">
                  <a:lumMod val="75000"/>
                </a:schemeClr>
              </a:solidFill>
            </a:endParaRPr>
          </a:p>
          <a:p>
            <a:pPr algn="ctr">
              <a:buNone/>
            </a:pPr>
            <a:r>
              <a:rPr lang="es-MX" sz="3200" b="1" i="1" dirty="0" smtClean="0">
                <a:solidFill>
                  <a:schemeClr val="accent6">
                    <a:lumMod val="75000"/>
                  </a:schemeClr>
                </a:solidFill>
              </a:rPr>
              <a:t>Quizá es el hecho que es más fácil tener poder que amar</a:t>
            </a:r>
          </a:p>
          <a:p>
            <a:pPr algn="ctr">
              <a:buNone/>
            </a:pPr>
            <a:endParaRPr lang="es-MX" sz="3200" b="1" i="1" dirty="0" smtClean="0">
              <a:solidFill>
                <a:schemeClr val="accent6">
                  <a:lumMod val="75000"/>
                </a:schemeClr>
              </a:solidFill>
            </a:endParaRPr>
          </a:p>
          <a:p>
            <a:pPr algn="ctr">
              <a:buNone/>
            </a:pPr>
            <a:r>
              <a:rPr lang="es-MX" sz="3200" b="1" i="1" dirty="0" smtClean="0">
                <a:solidFill>
                  <a:schemeClr val="accent6">
                    <a:lumMod val="75000"/>
                  </a:schemeClr>
                </a:solidFill>
              </a:rPr>
              <a:t>Más fácil dominar a las personas que amarlas</a:t>
            </a:r>
          </a:p>
          <a:p>
            <a:pPr algn="ctr">
              <a:buNone/>
            </a:pPr>
            <a:endParaRPr lang="es-MX" sz="3200" b="1" i="1" dirty="0" smtClean="0">
              <a:solidFill>
                <a:schemeClr val="accent6">
                  <a:lumMod val="75000"/>
                </a:schemeClr>
              </a:solidFill>
            </a:endParaRPr>
          </a:p>
          <a:p>
            <a:pPr algn="ctr">
              <a:buNone/>
            </a:pPr>
            <a:r>
              <a:rPr lang="es-MX" sz="3200" b="1" i="1" dirty="0" smtClean="0">
                <a:solidFill>
                  <a:schemeClr val="accent6">
                    <a:lumMod val="75000"/>
                  </a:schemeClr>
                </a:solidFill>
              </a:rPr>
              <a:t>Más fácil  querer ser Dios que amar a Dios</a:t>
            </a:r>
            <a:endParaRPr lang="en-US" sz="3200" b="1" i="1" dirty="0">
              <a:solidFill>
                <a:schemeClr val="accent6">
                  <a:lumMod val="75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114800"/>
            <a:ext cx="8229600" cy="1676400"/>
          </a:xfrm>
        </p:spPr>
        <p:txBody>
          <a:bodyPr>
            <a:noAutofit/>
          </a:bodyPr>
          <a:lstStyle/>
          <a:p>
            <a:pPr algn="ctr"/>
            <a:r>
              <a:rPr lang="es-ES" sz="4000" dirty="0" smtClean="0"/>
              <a:t>La centralidad del oficio </a:t>
            </a:r>
            <a:r>
              <a:rPr lang="es-ES" sz="4000" i="1" dirty="0" smtClean="0"/>
              <a:t>pastoral </a:t>
            </a:r>
            <a:r>
              <a:rPr lang="es-ES" sz="4000" dirty="0" smtClean="0"/>
              <a:t>en las iglesias protestantes en muchos sentidos se vuelve incoherente con el concepto del </a:t>
            </a:r>
            <a:r>
              <a:rPr lang="es-ES" sz="4000" i="1" dirty="0" smtClean="0"/>
              <a:t>sacerdocio universal de los creyentes </a:t>
            </a:r>
            <a:r>
              <a:rPr lang="es-ES" sz="4000" dirty="0" smtClean="0"/>
              <a:t>que es una de las mayores contribuciones  de la Reforma al desarrollo de la  teología. </a:t>
            </a:r>
            <a:endParaRPr lang="en-US" sz="4000" dirty="0"/>
          </a:p>
        </p:txBody>
      </p:sp>
    </p:spTree>
    <p:extLst>
      <p:ext uri="{BB962C8B-B14F-4D97-AF65-F5344CB8AC3E}">
        <p14:creationId xmlns:p14="http://schemas.microsoft.com/office/powerpoint/2010/main" val="2479430286"/>
      </p:ext>
    </p:extLst>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a:bodyPr>
          <a:lstStyle/>
          <a:p>
            <a:pPr algn="ctr">
              <a:buNone/>
            </a:pPr>
            <a:r>
              <a:rPr lang="es-MX" sz="6000" b="1" u="sng" dirty="0" smtClean="0">
                <a:solidFill>
                  <a:schemeClr val="accent6">
                    <a:lumMod val="75000"/>
                  </a:schemeClr>
                </a:solidFill>
              </a:rPr>
              <a:t>El reto:</a:t>
            </a:r>
          </a:p>
          <a:p>
            <a:pPr algn="ctr">
              <a:buNone/>
            </a:pPr>
            <a:endParaRPr lang="es-MX" sz="6000" b="1" dirty="0" smtClean="0">
              <a:solidFill>
                <a:schemeClr val="accent6">
                  <a:lumMod val="75000"/>
                </a:schemeClr>
              </a:solidFill>
            </a:endParaRPr>
          </a:p>
          <a:p>
            <a:pPr algn="ctr">
              <a:buNone/>
            </a:pPr>
            <a:r>
              <a:rPr lang="es-MX" sz="6000" b="1" dirty="0" smtClean="0">
                <a:solidFill>
                  <a:schemeClr val="accent6">
                    <a:lumMod val="75000"/>
                  </a:schemeClr>
                </a:solidFill>
              </a:rPr>
              <a:t>“OTRO TE CONDUCIRÁ”</a:t>
            </a:r>
            <a:endParaRPr lang="en-US" sz="6000"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lnSpcReduction="10000"/>
          </a:bodyPr>
          <a:lstStyle/>
          <a:p>
            <a:pPr algn="ctr">
              <a:buNone/>
            </a:pPr>
            <a:r>
              <a:rPr lang="es-MX" sz="4400" b="1" i="1" dirty="0" smtClean="0">
                <a:solidFill>
                  <a:schemeClr val="accent6">
                    <a:lumMod val="75000"/>
                  </a:schemeClr>
                </a:solidFill>
              </a:rPr>
              <a:t>“Te aseguro que cuando eras más joven, tu mismo te ceñías el vestido e ibas adonde querías: mas, cuando seas viejo, extenderás los brazos y será otro quien te ceñirá y te conducirá a  donde no quieras ir”</a:t>
            </a:r>
            <a:r>
              <a:rPr lang="es-MX" sz="4000" b="1" dirty="0" smtClean="0">
                <a:solidFill>
                  <a:schemeClr val="accent6">
                    <a:lumMod val="75000"/>
                  </a:schemeClr>
                </a:solidFill>
              </a:rPr>
              <a:t> </a:t>
            </a:r>
          </a:p>
          <a:p>
            <a:pPr algn="ctr">
              <a:buNone/>
            </a:pPr>
            <a:r>
              <a:rPr lang="es-MX" sz="4000" b="1" dirty="0" smtClean="0">
                <a:solidFill>
                  <a:schemeClr val="accent6">
                    <a:lumMod val="75000"/>
                  </a:schemeClr>
                </a:solidFill>
              </a:rPr>
              <a:t>(Juan 21:18) </a:t>
            </a:r>
            <a:endParaRPr lang="en-US" sz="4000" b="1" dirty="0">
              <a:solidFill>
                <a:schemeClr val="accent6">
                  <a:lumMod val="75000"/>
                </a:schemeClr>
              </a:solidFill>
            </a:endParaRPr>
          </a:p>
        </p:txBody>
      </p:sp>
    </p:spTree>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763000" cy="5029200"/>
          </a:xfrm>
        </p:spPr>
        <p:txBody>
          <a:bodyPr>
            <a:noAutofit/>
          </a:bodyPr>
          <a:lstStyle/>
          <a:p>
            <a:pPr algn="ctr">
              <a:buNone/>
            </a:pPr>
            <a:r>
              <a:rPr lang="es-MX" sz="5400" dirty="0" smtClean="0"/>
              <a:t>Esa es la visión de Jesús sobre la madurez:</a:t>
            </a:r>
          </a:p>
          <a:p>
            <a:pPr algn="ctr">
              <a:buNone/>
            </a:pPr>
            <a:r>
              <a:rPr lang="es-MX" sz="5400" b="1" dirty="0" smtClean="0">
                <a:solidFill>
                  <a:srgbClr val="002060"/>
                </a:solidFill>
              </a:rPr>
              <a:t>¡</a:t>
            </a:r>
            <a:r>
              <a:rPr lang="es-MX" sz="5400" b="1" dirty="0">
                <a:solidFill>
                  <a:srgbClr val="002060"/>
                </a:solidFill>
              </a:rPr>
              <a:t>L</a:t>
            </a:r>
            <a:r>
              <a:rPr lang="es-MX" sz="5400" b="1" dirty="0" smtClean="0">
                <a:solidFill>
                  <a:srgbClr val="002060"/>
                </a:solidFill>
              </a:rPr>
              <a:t>a capacidad y voluntad de dejarte llevar  adonde no quisieras ir!</a:t>
            </a:r>
            <a:endParaRPr lang="en-US" sz="5400" b="1" dirty="0">
              <a:solidFill>
                <a:srgbClr val="002060"/>
              </a:solidFill>
            </a:endParaRPr>
          </a:p>
        </p:txBody>
      </p:sp>
    </p:spTree>
  </p:cSld>
  <p:clrMapOvr>
    <a:masterClrMapping/>
  </p:clrMapOvr>
  <p:transition>
    <p:dissolv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92500"/>
          </a:bodyPr>
          <a:lstStyle/>
          <a:p>
            <a:pPr algn="ctr">
              <a:buNone/>
            </a:pPr>
            <a:r>
              <a:rPr lang="es-MX" sz="5400" b="1" dirty="0" smtClean="0">
                <a:solidFill>
                  <a:srgbClr val="002060"/>
                </a:solidFill>
              </a:rPr>
              <a:t>El  camino del líder espiritual,(pastoras y pastores en el siglo XXI) no es el ascendente, en el que tanto se empeña el mundo y que se ha introducido en la iglesia </a:t>
            </a:r>
            <a:endParaRPr lang="en-US" sz="5400" b="1" dirty="0">
              <a:solidFill>
                <a:srgbClr val="002060"/>
              </a:solidFill>
            </a:endParaRPr>
          </a:p>
        </p:txBody>
      </p:sp>
    </p:spTree>
  </p:cSld>
  <p:clrMapOvr>
    <a:masterClrMapping/>
  </p:clrMapOvr>
  <p:transition>
    <p:dissolv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458200" cy="6019800"/>
          </a:xfrm>
        </p:spPr>
        <p:txBody>
          <a:bodyPr>
            <a:normAutofit fontScale="85000" lnSpcReduction="10000"/>
          </a:bodyPr>
          <a:lstStyle/>
          <a:p>
            <a:pPr algn="ctr">
              <a:buNone/>
            </a:pPr>
            <a:r>
              <a:rPr lang="es-MX" sz="6000" b="1" dirty="0" smtClean="0">
                <a:solidFill>
                  <a:srgbClr val="002060"/>
                </a:solidFill>
              </a:rPr>
              <a:t>El liderazgo espiritual no es liderazgo de poder y de dominio, sino liderazgo de humildad y de ausencia de poder.</a:t>
            </a:r>
          </a:p>
          <a:p>
            <a:pPr algn="ctr">
              <a:buNone/>
            </a:pPr>
            <a:endParaRPr lang="es-MX" sz="6000" b="1" dirty="0" smtClean="0">
              <a:solidFill>
                <a:schemeClr val="accent4">
                  <a:lumMod val="50000"/>
                </a:schemeClr>
              </a:solidFill>
            </a:endParaRPr>
          </a:p>
          <a:p>
            <a:pPr algn="ctr">
              <a:buNone/>
            </a:pPr>
            <a:r>
              <a:rPr lang="es-MX" sz="3800" b="1" dirty="0" smtClean="0">
                <a:solidFill>
                  <a:schemeClr val="accent6">
                    <a:lumMod val="50000"/>
                  </a:schemeClr>
                </a:solidFill>
              </a:rPr>
              <a:t>(Y </a:t>
            </a:r>
            <a:r>
              <a:rPr lang="es-MX" sz="3800" b="1" dirty="0">
                <a:solidFill>
                  <a:schemeClr val="accent6">
                    <a:lumMod val="50000"/>
                  </a:schemeClr>
                </a:solidFill>
              </a:rPr>
              <a:t>eso se reflejara en todos los aspectos de </a:t>
            </a:r>
            <a:r>
              <a:rPr lang="es-MX" sz="3800" b="1" dirty="0" smtClean="0">
                <a:solidFill>
                  <a:schemeClr val="accent6">
                    <a:lumMod val="50000"/>
                  </a:schemeClr>
                </a:solidFill>
              </a:rPr>
              <a:t>nuestra  </a:t>
            </a:r>
            <a:r>
              <a:rPr lang="es-MX" sz="3800" b="1" dirty="0">
                <a:solidFill>
                  <a:schemeClr val="accent6">
                    <a:lumMod val="50000"/>
                  </a:schemeClr>
                </a:solidFill>
              </a:rPr>
              <a:t>labor </a:t>
            </a:r>
            <a:r>
              <a:rPr lang="es-MX" sz="3800" b="1" dirty="0" smtClean="0">
                <a:solidFill>
                  <a:schemeClr val="accent6">
                    <a:lumMod val="50000"/>
                  </a:schemeClr>
                </a:solidFill>
              </a:rPr>
              <a:t>pastoral)</a:t>
            </a:r>
            <a:endParaRPr lang="en-US" sz="3800" b="1" dirty="0">
              <a:solidFill>
                <a:schemeClr val="accent6">
                  <a:lumMod val="50000"/>
                </a:schemeClr>
              </a:solidFill>
            </a:endParaRPr>
          </a:p>
          <a:p>
            <a:pPr algn="ctr">
              <a:buNone/>
            </a:pPr>
            <a:r>
              <a:rPr lang="es-MX" sz="3800" b="1" dirty="0" smtClean="0">
                <a:solidFill>
                  <a:schemeClr val="accent6">
                    <a:lumMod val="50000"/>
                  </a:schemeClr>
                </a:solidFill>
              </a:rPr>
              <a:t> </a:t>
            </a:r>
          </a:p>
        </p:txBody>
      </p:sp>
    </p:spTree>
  </p:cSld>
  <p:clrMapOvr>
    <a:masterClrMapping/>
  </p:clrMapOvr>
  <p:transition>
    <p:dissolv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00600"/>
          </a:xfrm>
        </p:spPr>
        <p:txBody>
          <a:bodyPr>
            <a:normAutofit/>
          </a:bodyPr>
          <a:lstStyle/>
          <a:p>
            <a:pPr algn="ctr">
              <a:buNone/>
            </a:pPr>
            <a:r>
              <a:rPr lang="es-MX" sz="6000" b="1" u="sng" dirty="0" smtClean="0">
                <a:solidFill>
                  <a:schemeClr val="accent6">
                    <a:lumMod val="75000"/>
                  </a:schemeClr>
                </a:solidFill>
              </a:rPr>
              <a:t>¿Qué se necesita?</a:t>
            </a:r>
          </a:p>
          <a:p>
            <a:pPr algn="ctr">
              <a:buNone/>
            </a:pPr>
            <a:endParaRPr lang="es-MX" sz="6000" b="1" dirty="0" smtClean="0">
              <a:solidFill>
                <a:schemeClr val="accent6">
                  <a:lumMod val="75000"/>
                </a:schemeClr>
              </a:solidFill>
            </a:endParaRPr>
          </a:p>
          <a:p>
            <a:pPr algn="ctr">
              <a:buNone/>
            </a:pPr>
            <a:r>
              <a:rPr lang="es-MX" sz="6000" b="1" dirty="0" smtClean="0">
                <a:solidFill>
                  <a:schemeClr val="accent6">
                    <a:lumMod val="75000"/>
                  </a:schemeClr>
                </a:solidFill>
              </a:rPr>
              <a:t>REFLEXIÓN</a:t>
            </a:r>
          </a:p>
          <a:p>
            <a:pPr algn="ctr">
              <a:buNone/>
            </a:pPr>
            <a:r>
              <a:rPr lang="es-MX" sz="6000" b="1" dirty="0" smtClean="0">
                <a:solidFill>
                  <a:schemeClr val="accent6">
                    <a:lumMod val="75000"/>
                  </a:schemeClr>
                </a:solidFill>
              </a:rPr>
              <a:t>TEOLÓGICA </a:t>
            </a:r>
          </a:p>
          <a:p>
            <a:pPr algn="ctr">
              <a:buNone/>
            </a:pPr>
            <a:endParaRPr lang="en-US" sz="6000" dirty="0"/>
          </a:p>
        </p:txBody>
      </p:sp>
    </p:spTree>
  </p:cSld>
  <p:clrMapOvr>
    <a:masterClrMapping/>
  </p:clrMapOvr>
  <p:transition>
    <p:dissolv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Autofit/>
          </a:bodyPr>
          <a:lstStyle/>
          <a:p>
            <a:pPr algn="ctr">
              <a:buNone/>
            </a:pPr>
            <a:r>
              <a:rPr lang="es-MX" sz="4800" dirty="0" smtClean="0"/>
              <a:t>La reflexión teológica nos permitirá discernir hacia dónde somos guiados.</a:t>
            </a:r>
          </a:p>
          <a:p>
            <a:pPr algn="ctr">
              <a:buNone/>
            </a:pPr>
            <a:endParaRPr lang="es-MX" sz="4800" dirty="0" smtClean="0"/>
          </a:p>
          <a:p>
            <a:pPr algn="ctr">
              <a:buNone/>
            </a:pPr>
            <a:r>
              <a:rPr lang="es-MX" sz="4800" b="1" i="1" dirty="0" smtClean="0">
                <a:solidFill>
                  <a:schemeClr val="accent4">
                    <a:lumMod val="50000"/>
                  </a:schemeClr>
                </a:solidFill>
              </a:rPr>
              <a:t>El verdadero pensamiento teológico es pensar con la mente de Jesús</a:t>
            </a:r>
            <a:endParaRPr lang="en-US" sz="4800" b="1" i="1" dirty="0">
              <a:solidFill>
                <a:schemeClr val="accent4">
                  <a:lumMod val="50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92500" lnSpcReduction="20000"/>
          </a:bodyPr>
          <a:lstStyle/>
          <a:p>
            <a:pPr>
              <a:buNone/>
            </a:pPr>
            <a:r>
              <a:rPr lang="es-MX" sz="4400" b="1" dirty="0" smtClean="0"/>
              <a:t>Sin una profunda reflexión teológica  corremos el riesgo de ser manipuladores</a:t>
            </a:r>
          </a:p>
          <a:p>
            <a:pPr>
              <a:buNone/>
            </a:pPr>
            <a:r>
              <a:rPr lang="es-MX" sz="4400" b="1" i="1" dirty="0" smtClean="0">
                <a:solidFill>
                  <a:schemeClr val="accent4">
                    <a:lumMod val="50000"/>
                  </a:schemeClr>
                </a:solidFill>
              </a:rPr>
              <a:t>-pseudoempresarios</a:t>
            </a:r>
          </a:p>
          <a:p>
            <a:pPr>
              <a:buNone/>
            </a:pPr>
            <a:r>
              <a:rPr lang="es-MX" sz="4400" b="1" i="1" dirty="0" smtClean="0">
                <a:solidFill>
                  <a:schemeClr val="accent4">
                    <a:lumMod val="50000"/>
                  </a:schemeClr>
                </a:solidFill>
              </a:rPr>
              <a:t>-</a:t>
            </a:r>
            <a:r>
              <a:rPr lang="es-MX" sz="4400" b="1" i="1" dirty="0" err="1" smtClean="0">
                <a:solidFill>
                  <a:schemeClr val="accent4">
                    <a:lumMod val="50000"/>
                  </a:schemeClr>
                </a:solidFill>
              </a:rPr>
              <a:t>pseudopsicólogos</a:t>
            </a:r>
            <a:endParaRPr lang="es-MX" sz="4400" b="1" i="1" dirty="0" smtClean="0">
              <a:solidFill>
                <a:schemeClr val="accent4">
                  <a:lumMod val="50000"/>
                </a:schemeClr>
              </a:solidFill>
            </a:endParaRPr>
          </a:p>
          <a:p>
            <a:pPr>
              <a:buNone/>
            </a:pPr>
            <a:r>
              <a:rPr lang="es-MX" sz="4400" b="1" i="1" dirty="0" smtClean="0">
                <a:solidFill>
                  <a:schemeClr val="accent4">
                    <a:lumMod val="50000"/>
                  </a:schemeClr>
                </a:solidFill>
              </a:rPr>
              <a:t>-pseudosociólogos</a:t>
            </a:r>
          </a:p>
          <a:p>
            <a:pPr>
              <a:buNone/>
            </a:pPr>
            <a:r>
              <a:rPr lang="es-MX" sz="4400" b="1" i="1" dirty="0" smtClean="0">
                <a:solidFill>
                  <a:schemeClr val="accent4">
                    <a:lumMod val="50000"/>
                  </a:schemeClr>
                </a:solidFill>
              </a:rPr>
              <a:t>-pseudotrabajadores sociales</a:t>
            </a:r>
            <a:r>
              <a:rPr lang="es-MX" dirty="0">
                <a:solidFill>
                  <a:schemeClr val="accent4">
                    <a:lumMod val="50000"/>
                  </a:schemeClr>
                </a:solidFill>
              </a:rPr>
              <a:t> </a:t>
            </a:r>
            <a:endParaRPr lang="es-MX" dirty="0" smtClean="0">
              <a:solidFill>
                <a:schemeClr val="accent4">
                  <a:lumMod val="50000"/>
                </a:schemeClr>
              </a:solidFill>
            </a:endParaRPr>
          </a:p>
          <a:p>
            <a:pPr>
              <a:buNone/>
            </a:pPr>
            <a:endParaRPr lang="es-MX" dirty="0">
              <a:solidFill>
                <a:schemeClr val="accent4">
                  <a:lumMod val="50000"/>
                </a:schemeClr>
              </a:solidFill>
            </a:endParaRPr>
          </a:p>
          <a:p>
            <a:pPr algn="ctr">
              <a:buNone/>
            </a:pPr>
            <a:r>
              <a:rPr lang="es-MX" sz="4400" b="1" i="1" dirty="0" smtClean="0">
                <a:solidFill>
                  <a:schemeClr val="accent4">
                    <a:lumMod val="50000"/>
                  </a:schemeClr>
                </a:solidFill>
              </a:rPr>
              <a:t>¡Pero nunca verdaderos pastores!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00600"/>
          </a:xfrm>
        </p:spPr>
        <p:txBody>
          <a:bodyPr>
            <a:normAutofit/>
          </a:bodyPr>
          <a:lstStyle/>
          <a:p>
            <a:pPr marL="0" indent="0" algn="ctr">
              <a:buNone/>
            </a:pPr>
            <a:r>
              <a:rPr lang="es-ES" sz="4000" dirty="0" smtClean="0">
                <a:solidFill>
                  <a:srgbClr val="002060"/>
                </a:solidFill>
              </a:rPr>
              <a:t>El concepto de pastoral no puede ser reducido a un solo ministerio , a un solo carisma; es algo que de alguna forma se relaciona con toda la  vida y misión de la comunidad del pueblo de Dios</a:t>
            </a:r>
            <a:r>
              <a:rPr lang="es-ES" sz="3600" dirty="0" smtClean="0"/>
              <a:t>.</a:t>
            </a:r>
            <a:endParaRPr lang="en-US" sz="3600" dirty="0"/>
          </a:p>
        </p:txBody>
      </p:sp>
    </p:spTree>
    <p:extLst>
      <p:ext uri="{BB962C8B-B14F-4D97-AF65-F5344CB8AC3E}">
        <p14:creationId xmlns:p14="http://schemas.microsoft.com/office/powerpoint/2010/main" val="3559219974"/>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791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715000"/>
          </a:xfrm>
        </p:spPr>
        <p:txBody>
          <a:bodyPr>
            <a:normAutofit fontScale="92500" lnSpcReduction="10000"/>
          </a:bodyPr>
          <a:lstStyle/>
          <a:p>
            <a:pPr marL="0" indent="0" algn="ctr">
              <a:buNone/>
            </a:pPr>
            <a:r>
              <a:rPr lang="es-ES" sz="4000" b="1" i="1" u="sng" dirty="0" smtClean="0">
                <a:solidFill>
                  <a:srgbClr val="002060"/>
                </a:solidFill>
              </a:rPr>
              <a:t>Breve perspectiva bíblica</a:t>
            </a:r>
            <a:r>
              <a:rPr lang="es-ES" sz="4000" u="sng" dirty="0" smtClean="0">
                <a:solidFill>
                  <a:srgbClr val="002060"/>
                </a:solidFill>
              </a:rPr>
              <a:t>…</a:t>
            </a:r>
          </a:p>
          <a:p>
            <a:pPr marL="0" indent="0" algn="ctr">
              <a:buNone/>
            </a:pPr>
            <a:r>
              <a:rPr lang="es-ES" sz="4000" dirty="0" smtClean="0">
                <a:solidFill>
                  <a:srgbClr val="002060"/>
                </a:solidFill>
              </a:rPr>
              <a:t>Ser pastor en Israel  es ser fiel a la vocación del pueblo. De ahí el hecho que los dirigentes de la nación eran llamados </a:t>
            </a:r>
            <a:r>
              <a:rPr lang="es-ES" sz="4000" b="1" i="1" dirty="0" smtClean="0">
                <a:solidFill>
                  <a:srgbClr val="002060"/>
                </a:solidFill>
              </a:rPr>
              <a:t>pastores.</a:t>
            </a:r>
          </a:p>
          <a:p>
            <a:pPr marL="0" indent="0" algn="ctr">
              <a:buNone/>
            </a:pPr>
            <a:r>
              <a:rPr lang="es-ES" sz="4000" dirty="0" smtClean="0">
                <a:solidFill>
                  <a:srgbClr val="002060"/>
                </a:solidFill>
              </a:rPr>
              <a:t>Ejemplo: </a:t>
            </a:r>
            <a:r>
              <a:rPr lang="es-ES" sz="4000" i="1" dirty="0" smtClean="0">
                <a:solidFill>
                  <a:srgbClr val="002060"/>
                </a:solidFill>
              </a:rPr>
              <a:t>Jeremías  21:11 – 23:2 </a:t>
            </a:r>
            <a:endParaRPr lang="es-ES" sz="4000" dirty="0">
              <a:solidFill>
                <a:srgbClr val="002060"/>
              </a:solidFill>
            </a:endParaRPr>
          </a:p>
          <a:p>
            <a:pPr marL="0" indent="0" algn="ctr">
              <a:buNone/>
            </a:pPr>
            <a:r>
              <a:rPr lang="es-ES" sz="4000" dirty="0" smtClean="0">
                <a:solidFill>
                  <a:srgbClr val="002060"/>
                </a:solidFill>
              </a:rPr>
              <a:t>y</a:t>
            </a:r>
          </a:p>
          <a:p>
            <a:pPr marL="0" indent="0" algn="ctr">
              <a:buNone/>
            </a:pPr>
            <a:r>
              <a:rPr lang="es-ES" sz="4000" i="1" dirty="0" smtClean="0">
                <a:solidFill>
                  <a:srgbClr val="002060"/>
                </a:solidFill>
              </a:rPr>
              <a:t>Ezequiel 34: 4 -6  y 26,27</a:t>
            </a:r>
            <a:r>
              <a:rPr lang="es-ES" sz="4000" dirty="0">
                <a:solidFill>
                  <a:srgbClr val="002060"/>
                </a:solidFill>
              </a:rPr>
              <a:t> </a:t>
            </a:r>
            <a:endParaRPr lang="es-ES" sz="4000" dirty="0" smtClean="0">
              <a:solidFill>
                <a:srgbClr val="002060"/>
              </a:solidFill>
            </a:endParaRPr>
          </a:p>
          <a:p>
            <a:pPr marL="0" indent="0" algn="ctr">
              <a:buNone/>
            </a:pPr>
            <a:r>
              <a:rPr lang="es-ES" sz="2800" i="1" dirty="0" smtClean="0">
                <a:solidFill>
                  <a:srgbClr val="002060"/>
                </a:solidFill>
              </a:rPr>
              <a:t>(este  texto se leía íntegramente durante la celebración anual de la dedicación del templo)</a:t>
            </a:r>
          </a:p>
          <a:p>
            <a:pPr marL="0" indent="0" algn="ctr">
              <a:buNone/>
            </a:pPr>
            <a:endParaRPr lang="en-US" sz="2800" i="1" dirty="0">
              <a:solidFill>
                <a:srgbClr val="002060"/>
              </a:solidFill>
            </a:endParaRPr>
          </a:p>
        </p:txBody>
      </p:sp>
    </p:spTree>
    <p:extLst>
      <p:ext uri="{BB962C8B-B14F-4D97-AF65-F5344CB8AC3E}">
        <p14:creationId xmlns:p14="http://schemas.microsoft.com/office/powerpoint/2010/main" val="254568646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lnSpcReduction="10000"/>
          </a:bodyPr>
          <a:lstStyle/>
          <a:p>
            <a:pPr marL="0" indent="0" algn="ctr">
              <a:buNone/>
            </a:pPr>
            <a:r>
              <a:rPr lang="es-ES" sz="4000" dirty="0" smtClean="0">
                <a:solidFill>
                  <a:srgbClr val="002060"/>
                </a:solidFill>
              </a:rPr>
              <a:t>En ese contexto es que Jesús pronuncio su discurso declarándose </a:t>
            </a:r>
            <a:r>
              <a:rPr lang="es-ES" sz="4000" b="1" i="1" dirty="0" smtClean="0">
                <a:solidFill>
                  <a:srgbClr val="002060"/>
                </a:solidFill>
              </a:rPr>
              <a:t>el buen pastor </a:t>
            </a:r>
            <a:r>
              <a:rPr lang="es-ES" sz="4000" dirty="0" smtClean="0">
                <a:solidFill>
                  <a:srgbClr val="002060"/>
                </a:solidFill>
              </a:rPr>
              <a:t>(</a:t>
            </a:r>
            <a:r>
              <a:rPr lang="es-ES" sz="4000" i="1" dirty="0" smtClean="0">
                <a:solidFill>
                  <a:srgbClr val="002060"/>
                </a:solidFill>
              </a:rPr>
              <a:t>Juan 10: 1-22</a:t>
            </a:r>
            <a:r>
              <a:rPr lang="es-ES" sz="4000" dirty="0" smtClean="0">
                <a:solidFill>
                  <a:srgbClr val="002060"/>
                </a:solidFill>
              </a:rPr>
              <a:t>)</a:t>
            </a:r>
          </a:p>
          <a:p>
            <a:pPr marL="0" indent="0" algn="ctr">
              <a:buNone/>
            </a:pPr>
            <a:r>
              <a:rPr lang="es-ES" sz="4000" dirty="0" smtClean="0">
                <a:solidFill>
                  <a:srgbClr val="002060"/>
                </a:solidFill>
              </a:rPr>
              <a:t>En Jesús la función del pastor no es sólo religiosa; tiene que ver con el propósito ultimo de Dios </a:t>
            </a:r>
          </a:p>
          <a:p>
            <a:pPr marL="0" indent="0" algn="ctr">
              <a:buNone/>
            </a:pPr>
            <a:r>
              <a:rPr lang="es-ES" sz="4000" dirty="0" smtClean="0">
                <a:solidFill>
                  <a:srgbClr val="002060"/>
                </a:solidFill>
              </a:rPr>
              <a:t> (</a:t>
            </a:r>
            <a:r>
              <a:rPr lang="es-ES" sz="4000" i="1" dirty="0" smtClean="0">
                <a:solidFill>
                  <a:srgbClr val="002060"/>
                </a:solidFill>
              </a:rPr>
              <a:t>Efesios 1:10</a:t>
            </a:r>
            <a:r>
              <a:rPr lang="es-ES" sz="4000" dirty="0" smtClean="0">
                <a:solidFill>
                  <a:srgbClr val="002060"/>
                </a:solidFill>
              </a:rPr>
              <a:t>)</a:t>
            </a:r>
          </a:p>
          <a:p>
            <a:pPr marL="0" indent="0" algn="ctr">
              <a:buNone/>
            </a:pPr>
            <a:r>
              <a:rPr lang="es-ES" sz="4000" dirty="0" smtClean="0">
                <a:solidFill>
                  <a:srgbClr val="002060"/>
                </a:solidFill>
              </a:rPr>
              <a:t> una función cósmica e histórica</a:t>
            </a:r>
          </a:p>
          <a:p>
            <a:pPr marL="0" indent="0" algn="ctr">
              <a:buNone/>
            </a:pPr>
            <a:endParaRPr lang="en-US" sz="4000" dirty="0"/>
          </a:p>
        </p:txBody>
      </p:sp>
    </p:spTree>
    <p:extLst>
      <p:ext uri="{BB962C8B-B14F-4D97-AF65-F5344CB8AC3E}">
        <p14:creationId xmlns:p14="http://schemas.microsoft.com/office/powerpoint/2010/main" val="58934646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marL="0" indent="0" algn="ctr">
              <a:buNone/>
            </a:pPr>
            <a:r>
              <a:rPr lang="es-ES" sz="4000" dirty="0">
                <a:solidFill>
                  <a:srgbClr val="002060"/>
                </a:solidFill>
              </a:rPr>
              <a:t>La pastoral en el pensamiento del Nuevo Testamento se define a partir de Jesús.</a:t>
            </a:r>
          </a:p>
          <a:p>
            <a:pPr marL="0" indent="0" algn="ctr">
              <a:buNone/>
            </a:pPr>
            <a:r>
              <a:rPr lang="es-ES" sz="4000" b="1" i="1" dirty="0">
                <a:solidFill>
                  <a:srgbClr val="002060"/>
                </a:solidFill>
              </a:rPr>
              <a:t>El Modelo Cristo-mórfico</a:t>
            </a:r>
          </a:p>
          <a:p>
            <a:pPr marL="0" indent="0" algn="ctr">
              <a:buNone/>
            </a:pPr>
            <a:r>
              <a:rPr lang="es-ES" sz="4000" dirty="0">
                <a:solidFill>
                  <a:srgbClr val="002060"/>
                </a:solidFill>
              </a:rPr>
              <a:t>Asumir la forma de Cristo y seguirlo es una insistencia permanente de Pablo a las iglesias</a:t>
            </a:r>
          </a:p>
          <a:p>
            <a:pPr marL="0" indent="0" algn="ctr">
              <a:buNone/>
            </a:pPr>
            <a:r>
              <a:rPr lang="es-ES" sz="4000" dirty="0">
                <a:solidFill>
                  <a:srgbClr val="002060"/>
                </a:solidFill>
              </a:rPr>
              <a:t> (</a:t>
            </a:r>
            <a:r>
              <a:rPr lang="es-ES" sz="4000" i="1" dirty="0">
                <a:solidFill>
                  <a:srgbClr val="002060"/>
                </a:solidFill>
              </a:rPr>
              <a:t>Gálatas 4:19; Filipenses 2:5-11)</a:t>
            </a:r>
            <a:endParaRPr lang="en-US" sz="4000" i="1" dirty="0">
              <a:solidFill>
                <a:srgbClr val="002060"/>
              </a:solidFill>
            </a:endParaRPr>
          </a:p>
          <a:p>
            <a:pPr marL="0" indent="0">
              <a:buNone/>
            </a:pPr>
            <a:endParaRPr lang="en-US" sz="4000" dirty="0"/>
          </a:p>
        </p:txBody>
      </p:sp>
    </p:spTree>
    <p:extLst>
      <p:ext uri="{BB962C8B-B14F-4D97-AF65-F5344CB8AC3E}">
        <p14:creationId xmlns:p14="http://schemas.microsoft.com/office/powerpoint/2010/main" val="348864992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5207</TotalTime>
  <Words>1626</Words>
  <Application>Microsoft Office PowerPoint</Application>
  <PresentationFormat>On-screen Show (4:3)</PresentationFormat>
  <Paragraphs>172</Paragraphs>
  <Slides>57</Slides>
  <Notes>2</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Flow</vt:lpstr>
      <vt:lpstr>     PASTORAL PARA EL PRESENTE (PISTAS BÍBLICAS PARA EL SIGLO XXI)   </vt:lpstr>
      <vt:lpstr>PowerPoint Presentation</vt:lpstr>
      <vt:lpstr>PowerPoint Presentation</vt:lpstr>
      <vt:lpstr>PowerPoint Presentation</vt:lpstr>
      <vt:lpstr>La centralidad del oficio pastoral en las iglesias protestantes en muchos sentidos se vuelve incoherente con el concepto del sacerdocio universal de los creyentes que es una de las mayores contribuciones  de la Reforma al desarrollo de la  teología.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 forma de Jesús nos da pautas para un modelo pastoral  Mateo 4: 1-11  Juan 21: 15-19</vt:lpstr>
      <vt:lpstr>modelo pastoral  1. UNA VIDA QUE NO ESTÉ DOMINADA POR EL DESEO DE SENTIRSE IMPORTANTE</vt:lpstr>
      <vt:lpstr>La tentación:  SENTIRSE IMPORTANTE</vt:lpstr>
      <vt:lpstr>La primera tentación de Jesús: HACER “ALGO” (convertir las piedras en panes)  ...una tentación que tenemos en el ministerio.....</vt:lpstr>
      <vt:lpstr>Una de las principales fuentes de sufrimiento en la vida ministerial es una baja autoestima</vt:lpstr>
      <vt:lpstr>-pensando que hay que “hacer más” -pensando que hay que “ser más competentes” -viviendo como “victimas de la secularización”</vt:lpstr>
      <vt:lpstr>                  ¡Cuán necesario es descubrir nuestra verdadera identidad!  Saber que  DIOS NOS AMA NO POR LO QUE HACEMOS O LOGRAMOS  </vt:lpstr>
      <vt:lpstr>El sentido más profundo de nuestro ministerio pastoral consiste en: COMPARTIR EL AMOR INCONDICIONAL DE DIOS EL PADRE EN PROFUNDA SOLIDARIDAD CON LOS QUE SE SIENTEN “NO AMADOS” A PESAR DE LAS APARIENCIAS</vt:lpstr>
      <vt:lpstr>La pregunta:  “¿ME AMAS?”</vt:lpstr>
      <vt:lpstr>                                   </vt:lpstr>
      <vt:lpstr>Jesús es el que hace la pregunta, y la pregunta NO 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REFLEXIONES  SOBRE ESPIRITUALIDAD EN EL LIDERAZGO</dc:title>
  <dc:creator>jonathan</dc:creator>
  <cp:lastModifiedBy>JONATHAN</cp:lastModifiedBy>
  <cp:revision>144</cp:revision>
  <dcterms:created xsi:type="dcterms:W3CDTF">2007-11-10T22:08:31Z</dcterms:created>
  <dcterms:modified xsi:type="dcterms:W3CDTF">2016-09-21T05:07:12Z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