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76" r:id="rId2"/>
    <p:sldId id="299" r:id="rId3"/>
    <p:sldId id="302" r:id="rId4"/>
    <p:sldId id="300" r:id="rId5"/>
    <p:sldId id="280" r:id="rId6"/>
    <p:sldId id="281" r:id="rId7"/>
    <p:sldId id="288" r:id="rId8"/>
    <p:sldId id="303" r:id="rId9"/>
    <p:sldId id="259" r:id="rId10"/>
    <p:sldId id="260" r:id="rId11"/>
    <p:sldId id="272" r:id="rId12"/>
    <p:sldId id="261" r:id="rId13"/>
    <p:sldId id="262" r:id="rId14"/>
    <p:sldId id="264" r:id="rId15"/>
    <p:sldId id="275" r:id="rId16"/>
    <p:sldId id="289" r:id="rId17"/>
    <p:sldId id="290" r:id="rId18"/>
    <p:sldId id="292" r:id="rId19"/>
    <p:sldId id="294" r:id="rId20"/>
    <p:sldId id="295" r:id="rId21"/>
    <p:sldId id="298" r:id="rId22"/>
    <p:sldId id="278" r:id="rId23"/>
    <p:sldId id="274" r:id="rId24"/>
    <p:sldId id="29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472"/>
    <p:restoredTop sz="94660"/>
  </p:normalViewPr>
  <p:slideViewPr>
    <p:cSldViewPr>
      <p:cViewPr>
        <p:scale>
          <a:sx n="57" d="100"/>
          <a:sy n="57" d="100"/>
        </p:scale>
        <p:origin x="144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4379B-B485-4BF4-9B67-DA320D1FAD34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48DCE-9F05-4356-ABEF-E65BD2245DA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1195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058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02838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1873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87604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37269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16267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33427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48DCE-9F05-4356-ABEF-E65BD2245DA4}" type="slidenum">
              <a:rPr lang="es-ES_tradnl" smtClean="0"/>
              <a:t>23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13764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9056AC7-3E3A-4AA5-8042-B1656ABCCC0E}" type="datetimeFigureOut">
              <a:rPr lang="es-ES_tradnl" smtClean="0"/>
              <a:t>5/10/16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D65D02-57E6-421D-9EA5-BD5385FA1971}" type="slidenum">
              <a:rPr lang="es-ES_tradnl" smtClean="0"/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000" b="1" dirty="0" smtClean="0"/>
              <a:t>PELIGROS </a:t>
            </a:r>
            <a:br>
              <a:rPr lang="es-ES" sz="4000" b="1" dirty="0" smtClean="0"/>
            </a:br>
            <a:r>
              <a:rPr lang="es-ES" sz="4000" b="1" dirty="0" smtClean="0"/>
              <a:t>EN LA PASTORAL</a:t>
            </a:r>
            <a:endParaRPr lang="es-E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24400"/>
            <a:ext cx="3309803" cy="957309"/>
          </a:xfrm>
        </p:spPr>
        <p:txBody>
          <a:bodyPr>
            <a:normAutofit/>
          </a:bodyPr>
          <a:lstStyle/>
          <a:p>
            <a:r>
              <a:rPr lang="es-ES" sz="2800" b="1" dirty="0" smtClean="0"/>
              <a:t>(UNA REFLEXIÓN NECESARIA)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18772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n-US" dirty="0">
                <a:latin typeface="Calibri"/>
                <a:ea typeface="Batang"/>
                <a:cs typeface="Times New Roman"/>
              </a:rPr>
              <a:t/>
            </a:r>
            <a:br>
              <a:rPr lang="en-US" dirty="0">
                <a:latin typeface="Calibri"/>
                <a:ea typeface="Batang"/>
                <a:cs typeface="Times New Roman"/>
              </a:rPr>
            </a:br>
            <a:r>
              <a:rPr lang="en-US" b="1" u="sng" dirty="0" smtClean="0">
                <a:latin typeface="Calibri"/>
                <a:ea typeface="Batang"/>
                <a:cs typeface="Times New Roman"/>
              </a:rPr>
              <a:t>¡Su </a:t>
            </a:r>
            <a:r>
              <a:rPr lang="en-US" b="1" u="sng" dirty="0" err="1" smtClean="0">
                <a:latin typeface="Calibri"/>
                <a:ea typeface="Batang"/>
                <a:cs typeface="Times New Roman"/>
              </a:rPr>
              <a:t>parej</a:t>
            </a: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>a le necesita!</a:t>
            </a:r>
            <a:endParaRPr lang="es-ES_tradnl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6777317" cy="4495800"/>
          </a:xfrm>
        </p:spPr>
        <p:txBody>
          <a:bodyPr>
            <a:noAutofit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800" b="1" i="1" dirty="0">
                <a:latin typeface="Arial Narrow"/>
                <a:ea typeface="Times New Roman"/>
                <a:cs typeface="Times New Roman"/>
              </a:rPr>
              <a:t>Si el pastor no es consciente de la carga que su </a:t>
            </a:r>
            <a:r>
              <a:rPr lang="es-ES_tradnl" sz="2800" b="1" i="1" dirty="0" smtClean="0">
                <a:latin typeface="Arial Narrow"/>
                <a:ea typeface="Times New Roman"/>
                <a:cs typeface="Times New Roman"/>
              </a:rPr>
              <a:t>pareja </a:t>
            </a:r>
            <a:r>
              <a:rPr lang="es-ES_tradnl" sz="2800" b="1" i="1" dirty="0">
                <a:latin typeface="Arial Narrow"/>
                <a:ea typeface="Times New Roman"/>
                <a:cs typeface="Times New Roman"/>
              </a:rPr>
              <a:t>lleva por el ministerio, se podría dar cuenta ¡</a:t>
            </a:r>
            <a:r>
              <a:rPr lang="es-ES_tradnl" sz="2800" b="1" i="1" dirty="0" smtClean="0">
                <a:latin typeface="Arial Narrow"/>
                <a:ea typeface="Times New Roman"/>
                <a:cs typeface="Times New Roman"/>
              </a:rPr>
              <a:t>cuando ya es demasiado tarde!</a:t>
            </a: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lvl="0" indent="-342900">
              <a:spcBef>
                <a:spcPts val="0"/>
              </a:spcBef>
              <a:buFont typeface="Symbol"/>
              <a:buChar char=""/>
            </a:pP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Pase tiempo con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s</a:t>
            </a: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u pareja</a:t>
            </a:r>
            <a:endParaRPr lang="en-US" sz="2800" b="1" dirty="0">
              <a:latin typeface="Calibri"/>
              <a:ea typeface="Times New Roman"/>
              <a:cs typeface="Times New Roman"/>
            </a:endParaRPr>
          </a:p>
          <a:p>
            <a:pPr lvl="0" indent="-342900">
              <a:spcBef>
                <a:spcPts val="0"/>
              </a:spcBef>
              <a:buFont typeface="Symbol"/>
              <a:buChar char=""/>
            </a:pP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Trátele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con bondad y </a:t>
            </a: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cortesía</a:t>
            </a:r>
          </a:p>
          <a:p>
            <a:pPr lvl="0" indent="-342900">
              <a:spcBef>
                <a:spcPts val="0"/>
              </a:spcBef>
              <a:buFont typeface="Symbol"/>
              <a:buChar char=""/>
            </a:pP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Recuerde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los días y eventos </a:t>
            </a: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especiales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	</a:t>
            </a:r>
            <a:endParaRPr lang="es-ES_tradnl" sz="2800" b="1" dirty="0" smtClean="0">
              <a:latin typeface="Arial Narrow"/>
              <a:ea typeface="Times New Roman"/>
              <a:cs typeface="Times New Roman"/>
            </a:endParaRPr>
          </a:p>
          <a:p>
            <a:pPr lvl="0" indent="-342900">
              <a:spcBef>
                <a:spcPts val="0"/>
              </a:spcBef>
              <a:buFont typeface="Symbol"/>
              <a:buChar char=""/>
            </a:pP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Afirme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verbalmente el amor a </a:t>
            </a:r>
            <a:r>
              <a:rPr lang="es-ES_tradnl" sz="2800" b="1" dirty="0" smtClean="0">
                <a:latin typeface="Arial Narrow"/>
                <a:ea typeface="Times New Roman"/>
                <a:cs typeface="Times New Roman"/>
              </a:rPr>
              <a:t>su pareja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	</a:t>
            </a:r>
            <a:endParaRPr lang="en-US" sz="2800" b="1" dirty="0"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837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MUY REVELADOR…</a:t>
            </a:r>
            <a:endParaRPr lang="es-ES_trad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848600" cy="4648200"/>
          </a:xfrm>
        </p:spPr>
        <p:txBody>
          <a:bodyPr>
            <a:normAutofit/>
          </a:bodyPr>
          <a:lstStyle/>
          <a:p>
            <a:r>
              <a:rPr lang="es-ES_tradnl" sz="3200" b="1" dirty="0" smtClean="0"/>
              <a:t> Un gran número de esposas de pastores dicen que el mayor problema en su matrimonio es la falta de TIEMPO JUNTOS.</a:t>
            </a:r>
          </a:p>
          <a:p>
            <a:r>
              <a:rPr lang="es-ES_tradnl" sz="3200" b="1" dirty="0" smtClean="0"/>
              <a:t> Usted como pastor tiene la solución</a:t>
            </a:r>
          </a:p>
          <a:p>
            <a:r>
              <a:rPr lang="es-ES_tradnl" sz="3200" b="1" dirty="0" smtClean="0"/>
              <a:t> Usted no puede orar y servir a Dios    con poder si no trata bien a su esposa (I Pedro3:7)</a:t>
            </a:r>
            <a:endParaRPr lang="es-ES_tradnl" sz="3200" b="1" dirty="0"/>
          </a:p>
        </p:txBody>
      </p:sp>
    </p:spTree>
    <p:extLst>
      <p:ext uri="{BB962C8B-B14F-4D97-AF65-F5344CB8AC3E}">
        <p14:creationId xmlns:p14="http://schemas.microsoft.com/office/powerpoint/2010/main" val="3656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6336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> </a:t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>¿Y QUÉ DE LOS </a:t>
            </a:r>
            <a:r>
              <a:rPr lang="es-ES_tradnl" b="1" u="sng" dirty="0">
                <a:latin typeface="Arial Narrow"/>
                <a:ea typeface="Batang"/>
                <a:cs typeface="Times New Roman"/>
              </a:rPr>
              <a:t>HIJOS DEL </a:t>
            </a: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>PASTOR?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4724400"/>
          </a:xfrm>
        </p:spPr>
        <p:txBody>
          <a:bodyPr>
            <a:normAutofit fontScale="32500" lnSpcReduction="20000"/>
          </a:bodyPr>
          <a:lstStyle/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i="1" dirty="0" smtClean="0">
                <a:latin typeface="Arial Narrow"/>
                <a:ea typeface="Batang"/>
                <a:cs typeface="Times New Roman"/>
              </a:rPr>
              <a:t>Criar </a:t>
            </a:r>
            <a:r>
              <a:rPr lang="es-ES_tradnl" sz="7400" b="1" i="1" dirty="0">
                <a:latin typeface="Arial Narrow"/>
                <a:ea typeface="Batang"/>
                <a:cs typeface="Times New Roman"/>
              </a:rPr>
              <a:t>hijos piadosos requiere </a:t>
            </a:r>
            <a:r>
              <a:rPr lang="es-ES_tradnl" sz="7400" b="1" i="1" u="sng" dirty="0">
                <a:latin typeface="Arial Narrow"/>
                <a:ea typeface="Batang"/>
                <a:cs typeface="Times New Roman"/>
              </a:rPr>
              <a:t>constante esfuerzo</a:t>
            </a:r>
            <a:r>
              <a:rPr lang="es-ES_tradnl" sz="7400" b="1" i="1" dirty="0">
                <a:latin typeface="Arial Narrow"/>
                <a:ea typeface="Batang"/>
                <a:cs typeface="Times New Roman"/>
              </a:rPr>
              <a:t> y </a:t>
            </a:r>
            <a:r>
              <a:rPr lang="es-ES_tradnl" sz="7400" b="1" i="1" u="sng" dirty="0" smtClean="0">
                <a:latin typeface="Arial Narrow"/>
                <a:ea typeface="Batang"/>
                <a:cs typeface="Times New Roman"/>
              </a:rPr>
              <a:t>ejemplo consistente</a:t>
            </a:r>
            <a:r>
              <a:rPr lang="es-ES_tradnl" sz="7400" b="1" i="1" dirty="0" smtClean="0">
                <a:latin typeface="Arial Narrow"/>
                <a:ea typeface="Batang"/>
                <a:cs typeface="Times New Roman"/>
              </a:rPr>
              <a:t>. La familia pastoral no es la excepción.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i="1" dirty="0" smtClean="0">
                <a:latin typeface="Arial Narrow"/>
                <a:ea typeface="Batang"/>
                <a:cs typeface="Times New Roman"/>
              </a:rPr>
              <a:t>Los </a:t>
            </a:r>
            <a:r>
              <a:rPr lang="es-ES_tradnl" sz="7400" b="1" i="1" dirty="0">
                <a:latin typeface="Arial Narrow"/>
                <a:ea typeface="Batang"/>
                <a:cs typeface="Times New Roman"/>
              </a:rPr>
              <a:t>hijos del pastor necesitan las mismas cosas que otros </a:t>
            </a:r>
            <a:r>
              <a:rPr lang="es-ES_tradnl" sz="7400" b="1" i="1" dirty="0" smtClean="0">
                <a:latin typeface="Arial Narrow"/>
                <a:ea typeface="Batang"/>
                <a:cs typeface="Times New Roman"/>
              </a:rPr>
              <a:t>niños</a:t>
            </a:r>
            <a:r>
              <a:rPr lang="es-ES_tradnl" sz="7400" dirty="0" smtClean="0">
                <a:latin typeface="Arial Narrow"/>
                <a:ea typeface="Batang"/>
                <a:cs typeface="Times New Roman"/>
              </a:rPr>
              <a:t> 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>
                <a:latin typeface="Arial Narrow"/>
                <a:ea typeface="Batang"/>
                <a:cs typeface="Times New Roman"/>
              </a:rPr>
              <a:t>S</a:t>
            </a: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us hijos necesitan: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Devoción</a:t>
            </a:r>
            <a:endParaRPr lang="es-ES_tradnl" sz="7400" b="1" dirty="0">
              <a:latin typeface="Arial Narrow"/>
              <a:ea typeface="Batang"/>
              <a:cs typeface="Times New Roman"/>
            </a:endParaRP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Dedicación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Dirección 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Disciplina</a:t>
            </a:r>
            <a:endParaRPr lang="es-ES_tradnl" sz="7400" b="1" dirty="0">
              <a:latin typeface="Arial Narrow"/>
              <a:ea typeface="Batang"/>
              <a:cs typeface="Times New Roman"/>
            </a:endParaRP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7400" b="1" dirty="0" smtClean="0">
                <a:latin typeface="Arial Narrow"/>
                <a:ea typeface="Batang"/>
                <a:cs typeface="Times New Roman"/>
              </a:rPr>
              <a:t>Desarrollo</a:t>
            </a:r>
            <a:r>
              <a:rPr lang="es-ES_tradnl" sz="7400" dirty="0">
                <a:latin typeface="Arial Narrow"/>
                <a:ea typeface="Batang"/>
                <a:cs typeface="Times New Roman"/>
              </a:rPr>
              <a:t>. </a:t>
            </a:r>
            <a:endParaRPr lang="en-US" sz="7400" dirty="0">
              <a:latin typeface="Calibri"/>
              <a:ea typeface="Batang"/>
              <a:cs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_tradnl" dirty="0" smtClean="0">
                <a:latin typeface="Arial Narrow"/>
                <a:ea typeface="Batang"/>
                <a:cs typeface="Times New Roman"/>
              </a:rPr>
              <a:t>.</a:t>
            </a:r>
            <a:endParaRPr lang="en-US" dirty="0">
              <a:latin typeface="Calibri"/>
              <a:ea typeface="Batang"/>
              <a:cs typeface="Times New Roman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318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848600" cy="5562600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s-ES_tradnl" sz="2800" dirty="0">
                <a:latin typeface="Arial Narrow"/>
                <a:ea typeface="Batang"/>
                <a:cs typeface="Times New Roman"/>
              </a:rPr>
              <a:t>Y también ellos a menudo son el </a:t>
            </a:r>
            <a:r>
              <a:rPr lang="es-ES_tradnl" sz="2800" b="1" i="1" dirty="0">
                <a:latin typeface="Arial Narrow"/>
                <a:ea typeface="Batang"/>
                <a:cs typeface="Times New Roman"/>
              </a:rPr>
              <a:t>blanco de mucha crítica y chisme</a:t>
            </a:r>
            <a:r>
              <a:rPr lang="es-ES_tradnl" sz="2800" dirty="0">
                <a:latin typeface="Arial Narrow"/>
                <a:ea typeface="Batang"/>
                <a:cs typeface="Times New Roman"/>
              </a:rPr>
              <a:t>. Sus hijos sufren por esa causa….</a:t>
            </a:r>
          </a:p>
          <a:p>
            <a:pPr indent="-342900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s-ES_tradnl" sz="2800" b="1" dirty="0">
                <a:latin typeface="Arial Narrow"/>
                <a:ea typeface="Batang"/>
                <a:cs typeface="Times New Roman"/>
              </a:rPr>
              <a:t>SEA USTED SU DEFENSOR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Ayúdeles </a:t>
            </a:r>
            <a:r>
              <a:rPr lang="es-ES_tradnl" sz="2800" dirty="0">
                <a:latin typeface="Arial Narrow"/>
                <a:ea typeface="Batang"/>
                <a:cs typeface="Times New Roman"/>
              </a:rPr>
              <a:t>a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seleccionar a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sus</a:t>
            </a:r>
            <a:r>
              <a:rPr lang="es-ES_tradnl" sz="2800" dirty="0">
                <a:latin typeface="Arial Narrow"/>
                <a:ea typeface="Batang"/>
                <a:cs typeface="Times New Roman"/>
              </a:rPr>
              <a:t>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amigos</a:t>
            </a: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 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Pase tiempo con ellos en diversiones sanas</a:t>
            </a:r>
          </a:p>
          <a:p>
            <a:pPr lvl="0" indent="-342900" algn="just">
              <a:spcBef>
                <a:spcPts val="0"/>
              </a:spcBef>
              <a:spcAft>
                <a:spcPts val="1200"/>
              </a:spcAft>
              <a:buFont typeface="Symbol"/>
              <a:buChar char=""/>
            </a:pPr>
            <a:r>
              <a:rPr lang="es-ES_tradnl" sz="2800" dirty="0" smtClean="0">
                <a:latin typeface="Arial Narrow"/>
                <a:ea typeface="Times New Roman"/>
                <a:cs typeface="Times New Roman"/>
              </a:rPr>
              <a:t>El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resentimiento</a:t>
            </a:r>
            <a:r>
              <a:rPr lang="es-ES_tradnl" sz="2800" dirty="0">
                <a:latin typeface="Arial Narrow"/>
                <a:ea typeface="Times New Roman"/>
                <a:cs typeface="Times New Roman"/>
              </a:rPr>
              <a:t> viene cuando el pastor atiende las necesidades de </a:t>
            </a:r>
            <a:r>
              <a:rPr lang="es-ES_tradnl" sz="2800" b="1" dirty="0">
                <a:latin typeface="Arial Narrow"/>
                <a:ea typeface="Times New Roman"/>
                <a:cs typeface="Times New Roman"/>
              </a:rPr>
              <a:t>otros</a:t>
            </a:r>
            <a:r>
              <a:rPr lang="es-ES_tradnl" sz="2800" dirty="0">
                <a:latin typeface="Arial Narrow"/>
                <a:ea typeface="Times New Roman"/>
                <a:cs typeface="Times New Roman"/>
              </a:rPr>
              <a:t> niños, pero descuida a sus hijos</a:t>
            </a:r>
            <a:r>
              <a:rPr lang="es-ES_tradnl" sz="2800" dirty="0" smtClean="0">
                <a:latin typeface="Arial Narrow"/>
                <a:ea typeface="Times New Roman"/>
                <a:cs typeface="Times New Roman"/>
              </a:rPr>
              <a:t>.</a:t>
            </a:r>
            <a:endParaRPr lang="en-US" sz="2800" dirty="0">
              <a:latin typeface="Calibri"/>
              <a:ea typeface="Times New Roman"/>
              <a:cs typeface="Times New Roman"/>
            </a:endParaRPr>
          </a:p>
          <a:p>
            <a:pPr lvl="0" indent="-342900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Pueden oír mucho </a:t>
            </a:r>
            <a:r>
              <a:rPr lang="es-ES_tradnl" sz="2800" dirty="0">
                <a:latin typeface="Arial Narrow"/>
                <a:ea typeface="Batang"/>
                <a:cs typeface="Times New Roman"/>
              </a:rPr>
              <a:t>negativo del ministerio (y de los miembros si </a:t>
            </a: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usted </a:t>
            </a:r>
            <a:r>
              <a:rPr lang="es-ES_tradnl" sz="2800" dirty="0">
                <a:latin typeface="Arial Narrow"/>
                <a:ea typeface="Batang"/>
                <a:cs typeface="Times New Roman"/>
              </a:rPr>
              <a:t>no tiene cuidado</a:t>
            </a:r>
            <a:r>
              <a:rPr lang="es-ES_tradnl" sz="2800" dirty="0" smtClean="0">
                <a:latin typeface="Arial Narrow"/>
                <a:ea typeface="Batang"/>
                <a:cs typeface="Times New Roman"/>
              </a:rPr>
              <a:t>)</a:t>
            </a:r>
          </a:p>
          <a:p>
            <a:pPr lvl="0" indent="-342900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endParaRPr lang="en-US" dirty="0"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475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219200"/>
          </a:xfrm>
        </p:spPr>
        <p:txBody>
          <a:bodyPr>
            <a:normAutofit fontScale="90000"/>
          </a:bodyPr>
          <a:lstStyle/>
          <a:p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r>
              <a:rPr lang="es-ES_tradnl" b="1" u="sng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>
                <a:latin typeface="Arial Narrow"/>
                <a:ea typeface="Batang"/>
                <a:cs typeface="Times New Roman"/>
              </a:rPr>
            </a:br>
            <a:r>
              <a:rPr lang="es-ES_tradnl" b="1" u="sng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u="sng" dirty="0" smtClean="0">
                <a:latin typeface="Arial Narrow"/>
                <a:ea typeface="Batang"/>
                <a:cs typeface="Times New Roman"/>
              </a:rPr>
            </a:b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696200" cy="5715000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s-ES_tradnl" sz="3600" b="1" u="sng" dirty="0">
                <a:solidFill>
                  <a:schemeClr val="bg2">
                    <a:lumMod val="50000"/>
                  </a:schemeClr>
                </a:solidFill>
                <a:latin typeface="Arial Narrow"/>
                <a:ea typeface="Batang"/>
                <a:cs typeface="Times New Roman"/>
              </a:rPr>
              <a:t>Antes de </a:t>
            </a:r>
            <a:r>
              <a:rPr lang="es-ES_tradnl" sz="3600" b="1" u="sng" dirty="0" smtClean="0">
                <a:solidFill>
                  <a:schemeClr val="bg2">
                    <a:lumMod val="50000"/>
                  </a:schemeClr>
                </a:solidFill>
                <a:latin typeface="Arial Narrow"/>
                <a:ea typeface="Batang"/>
                <a:cs typeface="Times New Roman"/>
              </a:rPr>
              <a:t>poder </a:t>
            </a:r>
            <a:r>
              <a:rPr lang="es-ES_tradnl" sz="3600" b="1" u="sng" dirty="0">
                <a:solidFill>
                  <a:schemeClr val="bg2">
                    <a:lumMod val="50000"/>
                  </a:schemeClr>
                </a:solidFill>
                <a:latin typeface="Arial Narrow"/>
                <a:ea typeface="Batang"/>
                <a:cs typeface="Times New Roman"/>
              </a:rPr>
              <a:t>ser buenos </a:t>
            </a:r>
            <a:r>
              <a:rPr lang="es-ES_tradnl" sz="3600" b="1" u="sng" dirty="0" smtClean="0">
                <a:solidFill>
                  <a:schemeClr val="bg2">
                    <a:lumMod val="50000"/>
                  </a:schemeClr>
                </a:solidFill>
                <a:latin typeface="Arial Narrow"/>
                <a:ea typeface="Batang"/>
                <a:cs typeface="Times New Roman"/>
              </a:rPr>
              <a:t>pastores, debemos </a:t>
            </a:r>
            <a:r>
              <a:rPr lang="es-ES_tradnl" sz="3600" b="1" u="sng" dirty="0">
                <a:solidFill>
                  <a:schemeClr val="bg2">
                    <a:lumMod val="50000"/>
                  </a:schemeClr>
                </a:solidFill>
                <a:latin typeface="Arial Narrow"/>
                <a:ea typeface="Batang"/>
                <a:cs typeface="Times New Roman"/>
              </a:rPr>
              <a:t>ser buenos esposos y padres</a:t>
            </a:r>
            <a:endParaRPr lang="es-ES_tradnl" sz="3600" dirty="0" smtClean="0">
              <a:solidFill>
                <a:schemeClr val="bg2">
                  <a:lumMod val="50000"/>
                </a:schemeClr>
              </a:solidFill>
              <a:latin typeface="Arial Narrow"/>
              <a:ea typeface="Times New Roman"/>
              <a:cs typeface="Times New Roman"/>
            </a:endParaRPr>
          </a:p>
          <a:p>
            <a:pPr lvl="0" indent="-342900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Debemos ser iniciadores 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de buenas actividades ser </a:t>
            </a:r>
            <a:r>
              <a:rPr lang="es-ES_tradnl" b="1" dirty="0">
                <a:latin typeface="Arial Narrow"/>
                <a:ea typeface="Times New Roman"/>
                <a:cs typeface="Times New Roman"/>
              </a:rPr>
              <a:t>previsores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 de problemas.</a:t>
            </a:r>
            <a:endParaRPr lang="en-US" dirty="0">
              <a:latin typeface="Calibri"/>
              <a:ea typeface="Times New Roman"/>
              <a:cs typeface="Times New Roman"/>
            </a:endParaRPr>
          </a:p>
          <a:p>
            <a:pPr lvl="0" indent="-342900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Debemos ser </a:t>
            </a:r>
            <a:r>
              <a:rPr lang="es-ES_tradnl" b="1" dirty="0" smtClean="0">
                <a:latin typeface="Arial Narrow"/>
                <a:ea typeface="Times New Roman"/>
                <a:cs typeface="Times New Roman"/>
              </a:rPr>
              <a:t>consistentes</a:t>
            </a:r>
            <a:endParaRPr lang="en-US" b="1" dirty="0">
              <a:latin typeface="Calibri"/>
              <a:ea typeface="Times New Roman"/>
              <a:cs typeface="Times New Roman"/>
            </a:endParaRPr>
          </a:p>
          <a:p>
            <a:pPr lvl="0" indent="-342900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Debemos ser </a:t>
            </a:r>
            <a:r>
              <a:rPr lang="es-ES_tradnl" b="1" dirty="0" smtClean="0">
                <a:latin typeface="Arial Narrow"/>
                <a:ea typeface="Times New Roman"/>
                <a:cs typeface="Times New Roman"/>
              </a:rPr>
              <a:t>respetuosos, positivos, amoroso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s</a:t>
            </a: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 </a:t>
            </a:r>
            <a:endParaRPr lang="en-US" dirty="0">
              <a:latin typeface="Calibri"/>
              <a:ea typeface="Times New Roman"/>
              <a:cs typeface="Times New Roman"/>
            </a:endParaRPr>
          </a:p>
          <a:p>
            <a:pPr lvl="0" indent="-342900">
              <a:lnSpc>
                <a:spcPct val="150000"/>
              </a:lnSpc>
              <a:spcBef>
                <a:spcPts val="0"/>
              </a:spcBef>
              <a:buFont typeface="Symbol"/>
              <a:buChar char=""/>
            </a:pP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Debemos estar 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siempre </a:t>
            </a: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dispuestos 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a </a:t>
            </a:r>
            <a:r>
              <a:rPr lang="es-ES_tradnl" b="1" dirty="0">
                <a:latin typeface="Arial Narrow"/>
                <a:ea typeface="Times New Roman"/>
                <a:cs typeface="Times New Roman"/>
              </a:rPr>
              <a:t>corregir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 los errores (tanto de </a:t>
            </a: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los </a:t>
            </a:r>
            <a:r>
              <a:rPr lang="es-ES_tradnl" dirty="0">
                <a:latin typeface="Arial Narrow"/>
                <a:ea typeface="Times New Roman"/>
                <a:cs typeface="Times New Roman"/>
              </a:rPr>
              <a:t>hijos como los </a:t>
            </a:r>
            <a:r>
              <a:rPr lang="es-ES_tradnl" dirty="0" smtClean="0">
                <a:latin typeface="Arial Narrow"/>
                <a:ea typeface="Times New Roman"/>
                <a:cs typeface="Times New Roman"/>
              </a:rPr>
              <a:t>propios) </a:t>
            </a:r>
            <a:endParaRPr lang="en-US" dirty="0">
              <a:latin typeface="Calibri"/>
              <a:ea typeface="Times New Roman"/>
              <a:cs typeface="Times New Roman"/>
            </a:endParaRPr>
          </a:p>
          <a:p>
            <a:r>
              <a:rPr lang="es-ES_tradnl" smtClean="0">
                <a:latin typeface="Arial Narrow"/>
                <a:ea typeface="Batang"/>
                <a:cs typeface="Times New Roman"/>
              </a:rPr>
              <a:t>Debemos </a:t>
            </a:r>
            <a:r>
              <a:rPr lang="es-ES_tradnl" dirty="0" smtClean="0">
                <a:latin typeface="Arial Narrow"/>
                <a:ea typeface="Batang"/>
                <a:cs typeface="Times New Roman"/>
              </a:rPr>
              <a:t>ser </a:t>
            </a:r>
            <a:r>
              <a:rPr lang="es-ES_tradnl" dirty="0">
                <a:latin typeface="Arial Narrow"/>
                <a:ea typeface="Batang"/>
                <a:cs typeface="Times New Roman"/>
              </a:rPr>
              <a:t>el </a:t>
            </a:r>
            <a:r>
              <a:rPr lang="es-ES_tradnl" b="1" dirty="0">
                <a:latin typeface="Arial Narrow"/>
                <a:ea typeface="Batang"/>
                <a:cs typeface="Times New Roman"/>
              </a:rPr>
              <a:t>guía espiritual </a:t>
            </a:r>
            <a:r>
              <a:rPr lang="es-ES_tradnl" dirty="0">
                <a:latin typeface="Arial Narrow"/>
                <a:ea typeface="Batang"/>
                <a:cs typeface="Times New Roman"/>
              </a:rPr>
              <a:t>del hogar – aceptar la responsabilidad por la disciplina </a:t>
            </a:r>
            <a:r>
              <a:rPr lang="es-ES_tradnl" dirty="0" smtClean="0">
                <a:latin typeface="Arial Narrow"/>
                <a:ea typeface="Batang"/>
                <a:cs typeface="Times New Roman"/>
              </a:rPr>
              <a:t>espiritual de nuestra casa!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829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685800"/>
            <a:ext cx="7024744" cy="480060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s-ES_tradnl" b="1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 smtClean="0">
                <a:latin typeface="Arial Narrow"/>
                <a:ea typeface="Batang"/>
                <a:cs typeface="Times New Roman"/>
              </a:rPr>
            </a:br>
            <a:r>
              <a:rPr lang="es-ES_tradnl" b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>
                <a:latin typeface="Arial Narrow"/>
                <a:ea typeface="Batang"/>
                <a:cs typeface="Times New Roman"/>
              </a:rPr>
            </a:br>
            <a:r>
              <a:rPr lang="es-ES_tradnl" b="1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 smtClean="0">
                <a:latin typeface="Arial Narrow"/>
                <a:ea typeface="Batang"/>
                <a:cs typeface="Times New Roman"/>
              </a:rPr>
            </a:br>
            <a:r>
              <a:rPr lang="es-ES_tradnl" b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>
                <a:latin typeface="Arial Narrow"/>
                <a:ea typeface="Batang"/>
                <a:cs typeface="Times New Roman"/>
              </a:rPr>
            </a:br>
            <a:r>
              <a:rPr lang="es-ES_tradnl" b="1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 smtClean="0">
                <a:latin typeface="Arial Narrow"/>
                <a:ea typeface="Batang"/>
                <a:cs typeface="Times New Roman"/>
              </a:rPr>
            </a:br>
            <a:r>
              <a:rPr lang="es-ES_tradnl" b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>
                <a:latin typeface="Arial Narrow"/>
                <a:ea typeface="Batang"/>
                <a:cs typeface="Times New Roman"/>
              </a:rPr>
            </a:br>
            <a:r>
              <a:rPr lang="es-ES_tradnl" b="1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 smtClean="0">
                <a:latin typeface="Arial Narrow"/>
                <a:ea typeface="Batang"/>
                <a:cs typeface="Times New Roman"/>
              </a:rPr>
            </a:br>
            <a:r>
              <a:rPr lang="es-ES_tradnl" b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>
                <a:latin typeface="Arial Narrow"/>
                <a:ea typeface="Batang"/>
                <a:cs typeface="Times New Roman"/>
              </a:rPr>
            </a:br>
            <a:r>
              <a:rPr lang="es-ES_tradnl" b="1" dirty="0" smtClean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 smtClean="0">
                <a:latin typeface="Arial Narrow"/>
                <a:ea typeface="Batang"/>
                <a:cs typeface="Times New Roman"/>
              </a:rPr>
            </a:br>
            <a:r>
              <a:rPr lang="es-ES_tradnl" b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b="1" dirty="0">
                <a:latin typeface="Arial Narrow"/>
                <a:ea typeface="Batang"/>
                <a:cs typeface="Times New Roman"/>
              </a:rPr>
            </a:br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“</a:t>
            </a:r>
            <a:r>
              <a:rPr lang="es-ES_tradnl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Me pusieron a guardar las viñas; y mi viña, que era mía, no guardé.”</a:t>
            </a:r>
            <a:br>
              <a:rPr lang="es-ES_tradnl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</a:br>
            <a:r>
              <a:rPr lang="es-ES_tradnl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				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Batang"/>
                <a:cs typeface="Times New Roman"/>
              </a:rPr>
              <a:t> </a:t>
            </a:r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Cantares </a:t>
            </a:r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1:6 </a:t>
            </a:r>
            <a:b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</a:br>
            <a:r>
              <a:rPr lang="es-ES_tradnl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Cazadnos las zorras, las zorras pequeñas, que echan a perder las viñas”			</a:t>
            </a:r>
            <a:r>
              <a:rPr lang="es-ES_tradnl" sz="3600" b="1" i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                              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Batang"/>
                <a:cs typeface="Times New Roman"/>
              </a:rPr>
              <a:t> </a:t>
            </a:r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Cantares </a:t>
            </a:r>
            <a:r>
              <a:rPr lang="es-ES_tradnl" sz="3600" b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2:15 </a:t>
            </a:r>
            <a: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/>
            </a:r>
            <a:br>
              <a:rPr lang="es-ES_tradnl" sz="3600" b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</a:br>
            <a:endParaRPr lang="es-ES_tradnl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459" y="3276600"/>
            <a:ext cx="7965141" cy="2810435"/>
          </a:xfrm>
        </p:spPr>
        <p:txBody>
          <a:bodyPr>
            <a:normAutofit fontScale="85000" lnSpcReduction="20000"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/>
              <a:ea typeface="Batang"/>
              <a:cs typeface="Times New Roman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3600" b="1" dirty="0">
                <a:latin typeface="Arial Narrow"/>
                <a:ea typeface="Batang"/>
                <a:cs typeface="Times New Roman"/>
              </a:rPr>
              <a:t>Un pastor no </a:t>
            </a:r>
            <a:r>
              <a:rPr lang="es-ES_tradnl" sz="3600" b="1" dirty="0" smtClean="0">
                <a:latin typeface="Arial Narrow"/>
                <a:ea typeface="Batang"/>
                <a:cs typeface="Times New Roman"/>
              </a:rPr>
              <a:t>puede </a:t>
            </a:r>
            <a:r>
              <a:rPr lang="es-ES_tradnl" sz="3600" b="1" dirty="0">
                <a:latin typeface="Arial Narrow"/>
                <a:ea typeface="Batang"/>
                <a:cs typeface="Times New Roman"/>
              </a:rPr>
              <a:t>descuidar a su </a:t>
            </a:r>
            <a:r>
              <a:rPr lang="es-ES_tradnl" sz="3600" b="1" dirty="0" smtClean="0">
                <a:latin typeface="Arial Narrow"/>
                <a:ea typeface="Batang"/>
                <a:cs typeface="Times New Roman"/>
              </a:rPr>
              <a:t>familia </a:t>
            </a:r>
            <a:r>
              <a:rPr lang="es-ES_tradnl" sz="3600" b="1" dirty="0">
                <a:latin typeface="Arial Narrow"/>
                <a:ea typeface="Batang"/>
                <a:cs typeface="Times New Roman"/>
              </a:rPr>
              <a:t>cuando sirve a Dios. Las iglesias no sólo necesitan </a:t>
            </a:r>
            <a:r>
              <a:rPr lang="es-ES_tradnl" sz="3600" b="1" dirty="0" smtClean="0">
                <a:latin typeface="Arial Narrow"/>
                <a:ea typeface="Batang"/>
                <a:cs typeface="Times New Roman"/>
              </a:rPr>
              <a:t>el cuidado de ministros 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3600" b="1" dirty="0" smtClean="0">
                <a:latin typeface="Arial Narrow"/>
                <a:ea typeface="Batang"/>
                <a:cs typeface="Times New Roman"/>
              </a:rPr>
              <a:t>¡la pareja </a:t>
            </a:r>
            <a:r>
              <a:rPr lang="es-ES_tradnl" sz="3600" b="1" dirty="0">
                <a:latin typeface="Arial Narrow"/>
                <a:ea typeface="Batang"/>
                <a:cs typeface="Times New Roman"/>
              </a:rPr>
              <a:t>y los hijos del pastor </a:t>
            </a:r>
            <a:r>
              <a:rPr lang="es-ES_tradnl" sz="3600" b="1" dirty="0" smtClean="0">
                <a:latin typeface="Arial Narrow"/>
                <a:ea typeface="Batang"/>
                <a:cs typeface="Times New Roman"/>
              </a:rPr>
              <a:t>le necesitan</a:t>
            </a:r>
            <a:r>
              <a:rPr lang="es-ES_tradnl" sz="3600" b="1" i="1" dirty="0" smtClean="0">
                <a:latin typeface="Arial Narrow"/>
                <a:ea typeface="Batang"/>
                <a:cs typeface="Times New Roman"/>
              </a:rPr>
              <a:t>!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s-ES_tradnl" sz="3600" b="1" i="1" dirty="0" smtClean="0">
              <a:solidFill>
                <a:schemeClr val="accent1">
                  <a:lumMod val="75000"/>
                </a:schemeClr>
              </a:solidFill>
              <a:latin typeface="Arial Narrow"/>
              <a:ea typeface="Batang"/>
              <a:cs typeface="Times New Roman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3600" b="1" i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¡ESO ES CUIDAR LAS VI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ÑAS!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Calibri"/>
              <a:ea typeface="Batang"/>
              <a:cs typeface="Times New Roman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4350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685800"/>
            <a:ext cx="6777317" cy="548640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s-ES" sz="3600" b="1" i="1" dirty="0" smtClean="0">
                <a:solidFill>
                  <a:schemeClr val="tx1"/>
                </a:solidFill>
              </a:rPr>
              <a:t>PERO TAMBIEN ES UNA REALIDAD QUE AUNQUE HAGAMOS TODO BIEN</a:t>
            </a:r>
          </a:p>
          <a:p>
            <a:pPr marL="68580" indent="0" algn="ctr">
              <a:buNone/>
            </a:pPr>
            <a:endParaRPr lang="es-ES" sz="3600" b="1" i="1" dirty="0" smtClean="0">
              <a:solidFill>
                <a:schemeClr val="tx1"/>
              </a:solidFill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3600" b="1" i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¡AUNQUE ESTEMOS CUIDANDO </a:t>
            </a:r>
            <a:r>
              <a:rPr lang="es-ES_tradnl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LAS VI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ÑAS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  <a:latin typeface="Arial Narrow"/>
                <a:ea typeface="Batang"/>
                <a:cs typeface="Times New Roman"/>
              </a:rPr>
              <a:t>!</a:t>
            </a:r>
            <a:endParaRPr lang="es-ES" sz="3600" b="1" i="1" dirty="0" smtClean="0">
              <a:solidFill>
                <a:schemeClr val="tx1"/>
              </a:solidFill>
            </a:endParaRPr>
          </a:p>
          <a:p>
            <a:pPr marL="68580" indent="0" algn="ctr">
              <a:buNone/>
            </a:pPr>
            <a:r>
              <a:rPr lang="es-ES" sz="3600" b="1" i="1" dirty="0">
                <a:solidFill>
                  <a:schemeClr val="tx1"/>
                </a:solidFill>
              </a:rPr>
              <a:t>¡</a:t>
            </a:r>
            <a:r>
              <a:rPr lang="es-ES" sz="3600" b="1" i="1" dirty="0" smtClean="0">
                <a:solidFill>
                  <a:schemeClr val="tx1"/>
                </a:solidFill>
              </a:rPr>
              <a:t>HAY UN  ENEMIGO ACTIVO! </a:t>
            </a:r>
          </a:p>
          <a:p>
            <a:pPr marL="68580" indent="0" algn="ctr">
              <a:buNone/>
            </a:pPr>
            <a:r>
              <a:rPr lang="es-ES" sz="3600" b="1" i="1" dirty="0" smtClean="0">
                <a:solidFill>
                  <a:schemeClr val="tx1"/>
                </a:solidFill>
              </a:rPr>
              <a:t>Y ES CUANDO DEBEMOS RECORDAR QUE… </a:t>
            </a:r>
          </a:p>
          <a:p>
            <a:endParaRPr lang="es-ES" sz="3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0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73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  <a:t>DIOS TIENE EL CONTROL</a:t>
            </a:r>
            <a:br>
              <a:rPr lang="es-MX" sz="73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1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s-MX" sz="4000" b="1" i="1" dirty="0">
                <a:solidFill>
                  <a:schemeClr val="accent1">
                    <a:lumMod val="75000"/>
                  </a:schemeClr>
                </a:solidFill>
              </a:rPr>
              <a:t>eso nos ayuda a entender </a:t>
            </a:r>
            <a:r>
              <a:rPr lang="es-MX" sz="4000" b="1" i="1" dirty="0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s-MX" sz="40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4000" b="1" i="1" dirty="0" smtClean="0"/>
              <a:t>cuando nos preguntamos:</a:t>
            </a:r>
          </a:p>
          <a:p>
            <a:pPr marL="109728" indent="0" algn="ctr">
              <a:buNone/>
            </a:pPr>
            <a:r>
              <a:rPr lang="es-ES" sz="4000" b="1" i="1" dirty="0" smtClean="0">
                <a:solidFill>
                  <a:schemeClr val="bg2">
                    <a:lumMod val="50000"/>
                  </a:schemeClr>
                </a:solidFill>
              </a:rPr>
              <a:t>“¿Qué pasó?”</a:t>
            </a:r>
          </a:p>
          <a:p>
            <a:pPr marL="109728" indent="0" algn="ctr">
              <a:buNone/>
            </a:pPr>
            <a:r>
              <a:rPr lang="es-ES" sz="4000" b="1" i="1" dirty="0" smtClean="0"/>
              <a:t>No siempre hay respuestas, es como si “un enemigo lo hizo”</a:t>
            </a:r>
          </a:p>
          <a:p>
            <a:pPr marL="109728" indent="0" algn="ctr">
              <a:buNone/>
            </a:pPr>
            <a:r>
              <a:rPr lang="es-ES" sz="4000" b="1" i="1" dirty="0" smtClean="0"/>
              <a:t>¡No nos dimos cuenta de lo que sucedía! 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5412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900" b="1" i="1" dirty="0" smtClean="0">
                <a:solidFill>
                  <a:schemeClr val="accent1">
                    <a:lumMod val="75000"/>
                  </a:schemeClr>
                </a:solidFill>
              </a:rPr>
              <a:t>La historia nos ayuda a entender que:</a:t>
            </a:r>
            <a:br>
              <a:rPr lang="es-MX" sz="49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49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49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4900" b="1" i="1" dirty="0" smtClean="0">
                <a:solidFill>
                  <a:schemeClr val="accent1">
                    <a:lumMod val="75000"/>
                  </a:schemeClr>
                </a:solidFill>
              </a:rPr>
              <a:t>VIVIMOS EN UN MUNDO IMPERFECTO</a:t>
            </a:r>
            <a:r>
              <a:rPr lang="es-MX" sz="67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67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sz="4400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MX" sz="44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6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620000" cy="541020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s-ES" sz="2800" b="1" u="sng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IMAGINE ESTA SITUACIÓN</a:t>
            </a:r>
            <a:r>
              <a:rPr lang="es-ES" sz="2800" b="1" u="sng" dirty="0" smtClean="0">
                <a:solidFill>
                  <a:schemeClr val="tx1"/>
                </a:solidFill>
                <a:latin typeface="Copperplate Gothic Bold" panose="020E0705020206020404" pitchFamily="34" charset="0"/>
              </a:rPr>
              <a:t>:</a:t>
            </a:r>
            <a:r>
              <a:rPr lang="es-ES" sz="2800" b="1" dirty="0" smtClean="0">
                <a:solidFill>
                  <a:schemeClr val="tx1"/>
                </a:solidFill>
                <a:latin typeface="Copperplate Gothic Bold" panose="020E0705020206020404" pitchFamily="34" charset="0"/>
              </a:rPr>
              <a:t/>
            </a:r>
            <a:br>
              <a:rPr lang="es-ES" sz="2800" b="1" dirty="0" smtClean="0">
                <a:solidFill>
                  <a:schemeClr val="tx1"/>
                </a:solidFill>
                <a:latin typeface="Copperplate Gothic Bold" panose="020E0705020206020404" pitchFamily="34" charset="0"/>
              </a:rPr>
            </a:br>
            <a:endParaRPr lang="es-ES" sz="2800" b="1" dirty="0" smtClean="0">
              <a:solidFill>
                <a:schemeClr val="tx1"/>
              </a:solidFill>
              <a:latin typeface="Copperplate Gothic Bold" panose="020E0705020206020404" pitchFamily="34" charset="0"/>
            </a:endParaRP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Un hombre que PODRIA </a:t>
            </a:r>
            <a:br>
              <a:rPr lang="es-ES" sz="2800" b="1" dirty="0">
                <a:solidFill>
                  <a:schemeClr val="tx1"/>
                </a:solidFill>
              </a:rPr>
            </a:br>
            <a:r>
              <a:rPr lang="es-ES" sz="2800" b="1" dirty="0">
                <a:solidFill>
                  <a:schemeClr val="tx1"/>
                </a:solidFill>
              </a:rPr>
              <a:t>ser el mejor </a:t>
            </a:r>
            <a:r>
              <a:rPr lang="es-ES" sz="2800" b="1" dirty="0" smtClean="0">
                <a:solidFill>
                  <a:schemeClr val="tx1"/>
                </a:solidFill>
              </a:rPr>
              <a:t>agricultor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Tiene un buen </a:t>
            </a:r>
            <a:r>
              <a:rPr lang="es-ES" sz="2800" b="1" dirty="0" smtClean="0">
                <a:solidFill>
                  <a:schemeClr val="tx1"/>
                </a:solidFill>
              </a:rPr>
              <a:t>campo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La mejor </a:t>
            </a:r>
            <a:r>
              <a:rPr lang="es-ES" sz="2800" b="1" dirty="0" smtClean="0">
                <a:solidFill>
                  <a:schemeClr val="tx1"/>
                </a:solidFill>
              </a:rPr>
              <a:t>semilla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-Pero NO </a:t>
            </a:r>
            <a:r>
              <a:rPr lang="es-ES" sz="2800" b="1" dirty="0">
                <a:solidFill>
                  <a:schemeClr val="tx1"/>
                </a:solidFill>
              </a:rPr>
              <a:t>se preocupa por tener el    	mejor equipo, </a:t>
            </a:r>
            <a:r>
              <a:rPr lang="es-ES" sz="2800" b="1" dirty="0" smtClean="0">
                <a:solidFill>
                  <a:schemeClr val="tx1"/>
                </a:solidFill>
              </a:rPr>
              <a:t>y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Y ES DESCUIDADO ¡NO trabaja duro</a:t>
            </a:r>
            <a:r>
              <a:rPr lang="es-ES" sz="2800" b="1" dirty="0" smtClean="0">
                <a:solidFill>
                  <a:schemeClr val="tx1"/>
                </a:solidFill>
              </a:rPr>
              <a:t>!</a:t>
            </a:r>
          </a:p>
          <a:p>
            <a:r>
              <a:rPr lang="es-ES" sz="2800" b="1" dirty="0">
                <a:solidFill>
                  <a:schemeClr val="tx1"/>
                </a:solidFill>
              </a:rPr>
              <a:t> ¡Pequeñas zorras llegan y le arruinan</a:t>
            </a:r>
            <a:r>
              <a:rPr lang="es-ES" sz="2800" b="1" i="1" dirty="0">
                <a:solidFill>
                  <a:schemeClr val="tx1"/>
                </a:solidFill>
              </a:rPr>
              <a:t>!</a:t>
            </a:r>
            <a:br>
              <a:rPr lang="es-ES" sz="2800" b="1" i="1" dirty="0">
                <a:solidFill>
                  <a:schemeClr val="tx1"/>
                </a:solidFill>
              </a:rPr>
            </a:br>
            <a:r>
              <a:rPr lang="es-ES" sz="2800" b="1" dirty="0">
                <a:solidFill>
                  <a:schemeClr val="tx1"/>
                </a:solidFill>
              </a:rPr>
              <a:t/>
            </a:r>
            <a:br>
              <a:rPr lang="es-ES" sz="2800" b="1" dirty="0">
                <a:solidFill>
                  <a:schemeClr val="tx1"/>
                </a:solidFill>
              </a:rPr>
            </a:b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2838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8243944" cy="1828800"/>
          </a:xfrm>
        </p:spPr>
        <p:txBody>
          <a:bodyPr>
            <a:normAutofit/>
          </a:bodyPr>
          <a:lstStyle/>
          <a:p>
            <a:r>
              <a:rPr lang="es-ES" sz="4800" b="1" i="1" dirty="0" smtClean="0">
                <a:solidFill>
                  <a:schemeClr val="tx1"/>
                </a:solidFill>
              </a:rPr>
              <a:t>Entonces</a:t>
            </a:r>
            <a:br>
              <a:rPr lang="es-ES" sz="4800" b="1" i="1" dirty="0" smtClean="0">
                <a:solidFill>
                  <a:schemeClr val="tx1"/>
                </a:solidFill>
              </a:rPr>
            </a:br>
            <a:r>
              <a:rPr lang="es-ES" sz="4800" b="1" i="1" dirty="0" smtClean="0">
                <a:solidFill>
                  <a:schemeClr val="tx1"/>
                </a:solidFill>
              </a:rPr>
              <a:t> ¿Qué hacer…</a:t>
            </a:r>
            <a:r>
              <a:rPr lang="es-ES" sz="4800" b="1" i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82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3492" y="1371600"/>
            <a:ext cx="6777317" cy="446102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¡</a:t>
            </a:r>
            <a:r>
              <a:rPr lang="es-ES" sz="3600" b="1" dirty="0">
                <a:solidFill>
                  <a:schemeClr val="tx1"/>
                </a:solidFill>
              </a:rPr>
              <a:t>DESCUBRIR A JESÚS EN NUESTRA FAMILIA</a:t>
            </a:r>
            <a:r>
              <a:rPr lang="es-ES" sz="3600" b="1" dirty="0" smtClean="0">
                <a:solidFill>
                  <a:schemeClr val="tx1"/>
                </a:solidFill>
              </a:rPr>
              <a:t>!</a:t>
            </a:r>
          </a:p>
          <a:p>
            <a:endParaRPr lang="es-ES" sz="3600" b="1" dirty="0">
              <a:solidFill>
                <a:schemeClr val="tx1"/>
              </a:solidFill>
            </a:endParaRPr>
          </a:p>
          <a:p>
            <a:endParaRPr lang="es-ES" sz="3600" b="1" dirty="0" smtClean="0">
              <a:solidFill>
                <a:schemeClr val="tx1"/>
              </a:solidFill>
            </a:endParaRPr>
          </a:p>
          <a:p>
            <a:r>
              <a:rPr lang="es-ES" sz="3600" b="1" dirty="0" smtClean="0">
                <a:solidFill>
                  <a:schemeClr val="tx1"/>
                </a:solidFill>
              </a:rPr>
              <a:t>TRATAR A OTROS Y A NOSOTROS MISMOS COMO TRATARÍAMOS A JESÚS</a:t>
            </a:r>
            <a:r>
              <a:rPr lang="es-ES" sz="3600" b="1" dirty="0">
                <a:solidFill>
                  <a:schemeClr val="tx1"/>
                </a:solidFill>
              </a:rPr>
              <a:t/>
            </a:r>
            <a:br>
              <a:rPr lang="es-ES" sz="3600" b="1" dirty="0">
                <a:solidFill>
                  <a:schemeClr val="tx1"/>
                </a:solidFill>
              </a:rPr>
            </a:b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41569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000" b="1" dirty="0" smtClean="0"/>
              <a:t>UN PACTO NECESARIO</a:t>
            </a:r>
            <a:endParaRPr lang="es-E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PARA NOSOTROS LOS PASTORES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412528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5791200"/>
          </a:xfrm>
        </p:spPr>
        <p:txBody>
          <a:bodyPr>
            <a:noAutofit/>
          </a:bodyPr>
          <a:lstStyle/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s-ES_tradnl" sz="2800" b="1" dirty="0">
                <a:latin typeface="Arial Narrow"/>
                <a:ea typeface="Batang"/>
                <a:cs typeface="Times New Roman"/>
              </a:rPr>
              <a:t>1.  Procuraré mantener una buena relación con mi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pareja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e hijos, dedicando mucho tiempo a ellos para “nutrirlos” y “criarlos” espiritualmente, físicamente, intelectualmente, y socialmente.  </a:t>
            </a:r>
            <a:endParaRPr lang="es-ES_tradnl" sz="2800" b="1" dirty="0" smtClean="0">
              <a:latin typeface="Arial Narrow"/>
              <a:ea typeface="Batang"/>
              <a:cs typeface="Times New Roman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endParaRPr lang="es-ES_tradnl" sz="2800" b="1" dirty="0">
              <a:latin typeface="Arial Narrow"/>
              <a:ea typeface="Batang"/>
              <a:cs typeface="Times New Roman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Especialmente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guardaré y nutriré mi relación con mi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pareja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con respeto, honor, amistad, comunicación edificadora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abierta,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con simpatía, y una relación sexual satisfactoria para ambos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.</a:t>
            </a:r>
            <a:endParaRPr lang="en-US" sz="2800" b="1" dirty="0">
              <a:latin typeface="Calibri"/>
              <a:ea typeface="Batang"/>
              <a:cs typeface="Times New Roman"/>
            </a:endParaRPr>
          </a:p>
          <a:p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263644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43000"/>
            <a:ext cx="6777317" cy="4689629"/>
          </a:xfrm>
        </p:spPr>
        <p:txBody>
          <a:bodyPr/>
          <a:lstStyle/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s-ES_tradnl" sz="2800" b="1" dirty="0">
                <a:latin typeface="Arial Narrow"/>
                <a:ea typeface="Batang"/>
                <a:cs typeface="Times New Roman"/>
              </a:rPr>
              <a:t>2.  Procuraré 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tener </a:t>
            </a:r>
            <a:r>
              <a:rPr lang="es-ES_tradnl" sz="2800" b="1" dirty="0">
                <a:latin typeface="Arial Narrow"/>
                <a:ea typeface="Batang"/>
                <a:cs typeface="Times New Roman"/>
              </a:rPr>
              <a:t>a mi pareja primero y luego a mis hijos como prioridad sobre mi ministerio cuando haga planes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.</a:t>
            </a: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Calibri"/>
              <a:ea typeface="Batang"/>
              <a:cs typeface="Times New Roman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s-ES_tradnl" sz="2800" b="1" dirty="0">
                <a:latin typeface="Arial Narrow"/>
                <a:ea typeface="Batang"/>
                <a:cs typeface="Times New Roman"/>
              </a:rPr>
              <a:t>3.  Me guardaré de toda influencia que pueda amenazar el bienestar de mi matrimonio y familia</a:t>
            </a: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.</a:t>
            </a: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endParaRPr lang="es-ES_tradnl" sz="2800" b="1" dirty="0">
              <a:latin typeface="Arial Narrow"/>
              <a:ea typeface="Batang"/>
              <a:cs typeface="Times New Roman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Procuraré VER A JESUS en cada miembro de mi familia y en mi mismo.</a:t>
            </a:r>
            <a:endParaRPr lang="en-US" sz="2800" b="1" dirty="0">
              <a:latin typeface="Calibri"/>
              <a:ea typeface="Batang"/>
              <a:cs typeface="Times New Roman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55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>
            <a:normAutofit fontScale="92500" lnSpcReduction="20000"/>
          </a:bodyPr>
          <a:lstStyle/>
          <a:p>
            <a:endParaRPr lang="es-ES_tradnl" sz="1800" b="1" dirty="0">
              <a:latin typeface="Arial Narrow"/>
              <a:ea typeface="Batang"/>
              <a:cs typeface="Times New Roman"/>
            </a:endParaRPr>
          </a:p>
          <a:p>
            <a:r>
              <a:rPr lang="es-ES_tradnl" sz="3200" b="1" i="1" dirty="0" smtClean="0">
                <a:latin typeface="Arial Narrow"/>
                <a:ea typeface="Batang"/>
                <a:cs typeface="Times New Roman"/>
              </a:rPr>
              <a:t>“</a:t>
            </a:r>
            <a:r>
              <a:rPr lang="es-ES_tradnl" sz="4000" b="1" i="1" dirty="0" smtClean="0">
                <a:latin typeface="Arial Narrow"/>
                <a:ea typeface="Batang"/>
                <a:cs typeface="Times New Roman"/>
              </a:rPr>
              <a:t>Cazadnos las zorras, las zorras pequeñas, que echan a perder las viñas”			</a:t>
            </a:r>
            <a:r>
              <a:rPr lang="en-US" sz="4000" b="1" dirty="0">
                <a:latin typeface="Calibri"/>
                <a:ea typeface="Batang"/>
                <a:cs typeface="Times New Roman"/>
              </a:rPr>
              <a:t> </a:t>
            </a:r>
            <a:endParaRPr lang="en-US" sz="4000" b="1" dirty="0" smtClean="0">
              <a:latin typeface="Calibri"/>
              <a:ea typeface="Batang"/>
              <a:cs typeface="Times New Roman"/>
            </a:endParaRPr>
          </a:p>
          <a:p>
            <a:pPr marL="68580" indent="0">
              <a:buNone/>
            </a:pPr>
            <a:r>
              <a:rPr lang="en-US" sz="4000" b="1" dirty="0">
                <a:latin typeface="Calibri"/>
                <a:ea typeface="Batang"/>
                <a:cs typeface="Times New Roman"/>
              </a:rPr>
              <a:t>	</a:t>
            </a:r>
            <a:r>
              <a:rPr lang="en-US" sz="4000" b="1" dirty="0" smtClean="0">
                <a:latin typeface="Calibri"/>
                <a:ea typeface="Batang"/>
                <a:cs typeface="Times New Roman"/>
              </a:rPr>
              <a:t>			</a:t>
            </a:r>
            <a:r>
              <a:rPr lang="es-ES_tradnl" sz="4000" b="1" dirty="0" smtClean="0">
                <a:latin typeface="Arial Narrow"/>
                <a:ea typeface="Batang"/>
                <a:cs typeface="Times New Roman"/>
              </a:rPr>
              <a:t>Cantares 2:15 </a:t>
            </a:r>
          </a:p>
          <a:p>
            <a:endParaRPr lang="es-ES_tradnl" sz="4000" b="1" dirty="0" smtClean="0">
              <a:latin typeface="Arial Narrow"/>
              <a:ea typeface="Batang"/>
              <a:cs typeface="Times New Roman"/>
            </a:endParaRPr>
          </a:p>
          <a:p>
            <a:r>
              <a:rPr lang="es-ES_tradnl" sz="4000" b="1" dirty="0">
                <a:latin typeface="Arial Narrow"/>
                <a:ea typeface="Batang"/>
                <a:cs typeface="Times New Roman"/>
              </a:rPr>
              <a:t>“</a:t>
            </a:r>
            <a:r>
              <a:rPr lang="es-ES_tradnl" sz="4000" b="1" i="1" dirty="0">
                <a:latin typeface="Arial Narrow"/>
                <a:ea typeface="Batang"/>
                <a:cs typeface="Times New Roman"/>
              </a:rPr>
              <a:t>Me pusieron a guardar las viñas; y mi viña, que era mía, no guardé</a:t>
            </a:r>
            <a:r>
              <a:rPr lang="es-ES_tradnl" sz="4000" b="1" i="1" dirty="0" smtClean="0">
                <a:latin typeface="Arial Narrow"/>
                <a:ea typeface="Batang"/>
                <a:cs typeface="Times New Roman"/>
              </a:rPr>
              <a:t>.”</a:t>
            </a:r>
            <a:r>
              <a:rPr lang="es-ES_tradnl" sz="4000" b="1" i="1" dirty="0">
                <a:latin typeface="Arial Narrow"/>
                <a:ea typeface="Batang"/>
                <a:cs typeface="Times New Roman"/>
              </a:rPr>
              <a:t/>
            </a:r>
            <a:br>
              <a:rPr lang="es-ES_tradnl" sz="4000" b="1" i="1" dirty="0">
                <a:latin typeface="Arial Narrow"/>
                <a:ea typeface="Batang"/>
                <a:cs typeface="Times New Roman"/>
              </a:rPr>
            </a:br>
            <a:r>
              <a:rPr lang="es-ES_tradnl" sz="4000" b="1" i="1" dirty="0">
                <a:latin typeface="Arial Narrow"/>
                <a:ea typeface="Batang"/>
                <a:cs typeface="Times New Roman"/>
              </a:rPr>
              <a:t>				</a:t>
            </a:r>
            <a:r>
              <a:rPr lang="en-US" sz="4000" dirty="0" smtClean="0">
                <a:latin typeface="Calibri"/>
                <a:ea typeface="Batang"/>
                <a:cs typeface="Times New Roman"/>
              </a:rPr>
              <a:t> </a:t>
            </a:r>
            <a:r>
              <a:rPr lang="es-ES_tradnl" sz="4000" b="1" dirty="0" smtClean="0">
                <a:latin typeface="Arial Narrow"/>
                <a:ea typeface="Batang"/>
                <a:cs typeface="Times New Roman"/>
              </a:rPr>
              <a:t>Cantares 1:6 </a:t>
            </a:r>
            <a:endParaRPr lang="es-ES_tradnl" sz="4000" b="1" dirty="0">
              <a:latin typeface="Arial Narrow"/>
              <a:ea typeface="Batang"/>
              <a:cs typeface="Times New Roman"/>
            </a:endParaRPr>
          </a:p>
          <a:p>
            <a:endParaRPr lang="es-ES_tradnl" b="1" dirty="0" smtClean="0">
              <a:latin typeface="Arial Narrow"/>
              <a:ea typeface="Batang"/>
              <a:cs typeface="Times New Roman"/>
            </a:endParaRPr>
          </a:p>
          <a:p>
            <a:endParaRPr lang="es-ES_tradnl" b="1" dirty="0">
              <a:latin typeface="Arial Narrow"/>
              <a:ea typeface="Batang"/>
              <a:cs typeface="Times New Roman"/>
            </a:endParaRPr>
          </a:p>
          <a:p>
            <a:pPr marL="68580" indent="0">
              <a:buNone/>
            </a:pPr>
            <a:endParaRPr lang="es-ES_tradnl" b="1" dirty="0" smtClean="0">
              <a:latin typeface="Arial Narrow"/>
              <a:ea typeface="Batang"/>
              <a:cs typeface="Times New Roman"/>
            </a:endParaRPr>
          </a:p>
          <a:p>
            <a:endParaRPr lang="es-ES_tradnl" b="1" dirty="0">
              <a:latin typeface="Arial Narrow"/>
              <a:ea typeface="Batang"/>
              <a:cs typeface="Times New Roman"/>
            </a:endParaRPr>
          </a:p>
          <a:p>
            <a:endParaRPr lang="es-ES_tradnl" sz="3200" b="1" i="1" dirty="0" smtClean="0">
              <a:latin typeface="Arial Narrow"/>
              <a:ea typeface="Batang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373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7315200" cy="556260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s-ES" sz="2800" b="1" u="sng" dirty="0" smtClean="0">
                <a:solidFill>
                  <a:schemeClr val="tx1"/>
                </a:solidFill>
                <a:latin typeface="Copperplate Gothic Bold" panose="020E0705020206020404" pitchFamily="34" charset="0"/>
              </a:rPr>
              <a:t>IMAGINE  </a:t>
            </a:r>
            <a:r>
              <a:rPr lang="es-ES" sz="2800" b="1" u="sng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ESTA OTRA </a:t>
            </a:r>
            <a:r>
              <a:rPr lang="es-ES" sz="2800" b="1" u="sng" dirty="0" smtClean="0">
                <a:solidFill>
                  <a:schemeClr val="tx1"/>
                </a:solidFill>
                <a:latin typeface="Copperplate Gothic Bold" panose="020E0705020206020404" pitchFamily="34" charset="0"/>
              </a:rPr>
              <a:t> SITUACIÓN</a:t>
            </a:r>
            <a:r>
              <a:rPr lang="es-ES" sz="2800" b="1" u="sng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:</a:t>
            </a:r>
            <a:r>
              <a:rPr lang="es-ES" sz="2800" b="1" dirty="0">
                <a:solidFill>
                  <a:schemeClr val="tx1"/>
                </a:solidFill>
                <a:latin typeface="Copperplate Gothic Bold" panose="020E0705020206020404" pitchFamily="34" charset="0"/>
              </a:rPr>
              <a:t/>
            </a:r>
            <a:br>
              <a:rPr lang="es-ES" sz="2800" b="1" dirty="0">
                <a:solidFill>
                  <a:schemeClr val="tx1"/>
                </a:solidFill>
                <a:latin typeface="Copperplate Gothic Bold" panose="020E0705020206020404" pitchFamily="34" charset="0"/>
              </a:rPr>
            </a:br>
            <a:endParaRPr lang="es-ES" sz="2800" b="1" dirty="0" smtClean="0">
              <a:solidFill>
                <a:schemeClr val="tx1"/>
              </a:solidFill>
              <a:latin typeface="Copperplate Gothic Bold" panose="020E0705020206020404" pitchFamily="34" charset="0"/>
            </a:endParaRP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Un hombre que trata de ser el </a:t>
            </a:r>
            <a:r>
              <a:rPr lang="es-ES" sz="2800" b="1" dirty="0" smtClean="0">
                <a:solidFill>
                  <a:schemeClr val="tx1"/>
                </a:solidFill>
              </a:rPr>
              <a:t>mejor agricultor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Tiene un buen </a:t>
            </a:r>
            <a:r>
              <a:rPr lang="es-ES" sz="2800" b="1" dirty="0" smtClean="0">
                <a:solidFill>
                  <a:schemeClr val="tx1"/>
                </a:solidFill>
              </a:rPr>
              <a:t>campo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La mejor </a:t>
            </a:r>
            <a:r>
              <a:rPr lang="es-ES" sz="2800" b="1" dirty="0" smtClean="0">
                <a:solidFill>
                  <a:schemeClr val="tx1"/>
                </a:solidFill>
              </a:rPr>
              <a:t>semilla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Ha comprado el mejor equipo, </a:t>
            </a:r>
            <a:r>
              <a:rPr lang="es-ES" sz="2800" b="1" dirty="0" smtClean="0">
                <a:solidFill>
                  <a:schemeClr val="tx1"/>
                </a:solidFill>
              </a:rPr>
              <a:t>y</a:t>
            </a:r>
          </a:p>
          <a:p>
            <a:r>
              <a:rPr lang="es-ES" sz="2800" b="1" dirty="0" smtClean="0">
                <a:solidFill>
                  <a:schemeClr val="tx1"/>
                </a:solidFill>
              </a:rPr>
              <a:t>-</a:t>
            </a:r>
            <a:r>
              <a:rPr lang="es-ES" sz="2800" b="1" dirty="0">
                <a:solidFill>
                  <a:schemeClr val="tx1"/>
                </a:solidFill>
              </a:rPr>
              <a:t>Trabaja duro!</a:t>
            </a:r>
            <a:br>
              <a:rPr lang="es-ES" sz="2800" b="1" dirty="0">
                <a:solidFill>
                  <a:schemeClr val="tx1"/>
                </a:solidFill>
              </a:rPr>
            </a:br>
            <a:endParaRPr lang="es-ES" sz="2800" b="1" dirty="0" smtClean="0">
              <a:solidFill>
                <a:schemeClr val="tx1"/>
              </a:solidFill>
            </a:endParaRPr>
          </a:p>
          <a:p>
            <a:r>
              <a:rPr lang="es-ES" sz="2800" b="1" dirty="0" smtClean="0">
                <a:solidFill>
                  <a:schemeClr val="tx1"/>
                </a:solidFill>
              </a:rPr>
              <a:t>     </a:t>
            </a:r>
            <a:r>
              <a:rPr lang="es-ES" sz="2800" b="1" dirty="0">
                <a:solidFill>
                  <a:schemeClr val="tx1"/>
                </a:solidFill>
              </a:rPr>
              <a:t>¡</a:t>
            </a:r>
            <a:r>
              <a:rPr lang="es-ES" sz="2800" b="1" i="1" dirty="0">
                <a:solidFill>
                  <a:schemeClr val="tx1"/>
                </a:solidFill>
              </a:rPr>
              <a:t>Hace  todo correctamente PERO</a:t>
            </a:r>
            <a:br>
              <a:rPr lang="es-ES" sz="2800" b="1" i="1" dirty="0">
                <a:solidFill>
                  <a:schemeClr val="tx1"/>
                </a:solidFill>
              </a:rPr>
            </a:br>
            <a:r>
              <a:rPr lang="es-ES" sz="2800" b="1" i="1" dirty="0">
                <a:solidFill>
                  <a:schemeClr val="tx1"/>
                </a:solidFill>
              </a:rPr>
              <a:t>UN ENEMIGO le arruina!</a:t>
            </a:r>
            <a:br>
              <a:rPr lang="es-ES" sz="2800" b="1" i="1" dirty="0">
                <a:solidFill>
                  <a:schemeClr val="tx1"/>
                </a:solidFill>
              </a:rPr>
            </a:br>
            <a:r>
              <a:rPr lang="es-ES" sz="2800" b="1" dirty="0">
                <a:solidFill>
                  <a:schemeClr val="tx1"/>
                </a:solidFill>
              </a:rPr>
              <a:t/>
            </a:r>
            <a:br>
              <a:rPr lang="es-ES" sz="2800" b="1" dirty="0">
                <a:solidFill>
                  <a:schemeClr val="tx1"/>
                </a:solidFill>
              </a:rPr>
            </a:b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28597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305800" cy="543709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s-ES" sz="3200" b="1" i="1" baseline="30000" dirty="0" smtClean="0">
              <a:solidFill>
                <a:schemeClr val="tx1"/>
              </a:solidFill>
            </a:endParaRPr>
          </a:p>
          <a:p>
            <a:pPr marL="68580" indent="0">
              <a:buNone/>
            </a:pPr>
            <a:endParaRPr lang="es-ES" sz="3200" b="1" i="1" baseline="30000" dirty="0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s-ES" sz="3200" b="1" i="1" baseline="30000" dirty="0" smtClean="0">
                <a:solidFill>
                  <a:schemeClr val="tx1"/>
                </a:solidFill>
              </a:rPr>
              <a:t>24</a:t>
            </a:r>
            <a:r>
              <a:rPr lang="es-ES" sz="3200" b="1" i="1" dirty="0" smtClean="0">
                <a:solidFill>
                  <a:schemeClr val="tx1"/>
                </a:solidFill>
              </a:rPr>
              <a:t> </a:t>
            </a:r>
            <a:r>
              <a:rPr lang="es-ES" sz="3200" b="1" i="1" dirty="0">
                <a:solidFill>
                  <a:schemeClr val="tx1"/>
                </a:solidFill>
              </a:rPr>
              <a:t>Jesús les puso este otro ejemplo: </a:t>
            </a:r>
            <a:endParaRPr lang="es-ES" sz="3200" b="1" i="1" dirty="0" smtClean="0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s-ES" sz="3200" b="1" i="1" dirty="0" smtClean="0">
                <a:solidFill>
                  <a:schemeClr val="tx1"/>
                </a:solidFill>
              </a:rPr>
              <a:t>«</a:t>
            </a:r>
            <a:r>
              <a:rPr lang="es-ES" sz="3200" b="1" i="1" dirty="0">
                <a:solidFill>
                  <a:schemeClr val="tx1"/>
                </a:solidFill>
              </a:rPr>
              <a:t>En el reino de Dios sucede lo mismo que le pasó a uno que sembró, en su terreno, muy buenas semillas de trigo. </a:t>
            </a:r>
            <a:r>
              <a:rPr lang="es-ES" sz="3200" b="1" i="1" baseline="30000" dirty="0">
                <a:solidFill>
                  <a:schemeClr val="tx1"/>
                </a:solidFill>
              </a:rPr>
              <a:t>25</a:t>
            </a:r>
            <a:r>
              <a:rPr lang="es-ES" sz="3200" b="1" i="1" dirty="0">
                <a:solidFill>
                  <a:schemeClr val="tx1"/>
                </a:solidFill>
              </a:rPr>
              <a:t> Mientras todos dormían, llegó su enemigo y, entre las semillas de trigo, sembró semillas de una mala hierba llamada cizaña, y después se fue. </a:t>
            </a:r>
            <a:br>
              <a:rPr lang="es-ES" sz="3200" b="1" i="1" dirty="0">
                <a:solidFill>
                  <a:schemeClr val="tx1"/>
                </a:solidFill>
              </a:rPr>
            </a:b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3079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6553200"/>
          </a:xfrm>
        </p:spPr>
        <p:txBody>
          <a:bodyPr>
            <a:noAutofit/>
          </a:bodyPr>
          <a:lstStyle/>
          <a:p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 smtClean="0">
                <a:solidFill>
                  <a:schemeClr val="tx1"/>
                </a:solidFill>
              </a:rPr>
              <a:t/>
            </a:r>
            <a:br>
              <a:rPr lang="es-ES" sz="2800" i="1" baseline="30000" dirty="0" smtClean="0">
                <a:solidFill>
                  <a:schemeClr val="tx1"/>
                </a:solidFill>
              </a:rPr>
            </a:br>
            <a:r>
              <a:rPr lang="es-ES" sz="2800" i="1" baseline="30000" dirty="0">
                <a:solidFill>
                  <a:schemeClr val="tx1"/>
                </a:solidFill>
              </a:rPr>
              <a:t/>
            </a:r>
            <a:br>
              <a:rPr lang="es-ES" sz="2800" i="1" baseline="30000" dirty="0">
                <a:solidFill>
                  <a:schemeClr val="tx1"/>
                </a:solidFill>
              </a:rPr>
            </a:br>
            <a:r>
              <a:rPr lang="es-ES" sz="2800" b="1" i="1" baseline="30000" dirty="0" smtClean="0">
                <a:solidFill>
                  <a:schemeClr val="tx1"/>
                </a:solidFill>
              </a:rPr>
              <a:t>6</a:t>
            </a:r>
            <a:r>
              <a:rPr lang="es-ES" sz="2800" b="1" i="1" dirty="0" smtClean="0">
                <a:solidFill>
                  <a:schemeClr val="tx1"/>
                </a:solidFill>
              </a:rPr>
              <a:t> </a:t>
            </a:r>
            <a:r>
              <a:rPr lang="es-ES" sz="2800" b="1" i="1" dirty="0">
                <a:solidFill>
                  <a:schemeClr val="tx1"/>
                </a:solidFill>
              </a:rPr>
              <a:t>»Cuando las semillas de trigo produjeron espigas, los trabajadores se dieron cuenta de que también había crecido </a:t>
            </a:r>
            <a:r>
              <a:rPr lang="es-ES" sz="2800" b="1" i="1" dirty="0" smtClean="0">
                <a:solidFill>
                  <a:schemeClr val="tx1"/>
                </a:solidFill>
              </a:rPr>
              <a:t>hierba mala. </a:t>
            </a:r>
            <a:r>
              <a:rPr lang="es-ES" sz="2800" b="1" i="1" baseline="30000" dirty="0">
                <a:solidFill>
                  <a:schemeClr val="tx1"/>
                </a:solidFill>
              </a:rPr>
              <a:t>27</a:t>
            </a:r>
            <a:r>
              <a:rPr lang="es-ES" sz="2800" b="1" i="1" dirty="0">
                <a:solidFill>
                  <a:schemeClr val="tx1"/>
                </a:solidFill>
              </a:rPr>
              <a:t> Entonces fueron a donde estaba el dueño del terreno, y le dijeron: “Señor, si usted sembró buenas semillas de trigo, ¿por qué también creció la </a:t>
            </a:r>
            <a:r>
              <a:rPr lang="es-ES" sz="2800" b="1" i="1" dirty="0" smtClean="0">
                <a:solidFill>
                  <a:schemeClr val="tx1"/>
                </a:solidFill>
              </a:rPr>
              <a:t>hierba mala?” </a:t>
            </a:r>
            <a:br>
              <a:rPr lang="es-ES" sz="2800" b="1" i="1" dirty="0" smtClean="0">
                <a:solidFill>
                  <a:schemeClr val="tx1"/>
                </a:solidFill>
              </a:rPr>
            </a:br>
            <a:r>
              <a:rPr lang="es-ES" sz="2800" b="1" i="1" dirty="0">
                <a:solidFill>
                  <a:schemeClr val="tx1"/>
                </a:solidFill>
              </a:rPr>
              <a:t/>
            </a:r>
            <a:br>
              <a:rPr lang="es-ES" sz="2800" b="1" i="1" dirty="0">
                <a:solidFill>
                  <a:schemeClr val="tx1"/>
                </a:solidFill>
              </a:rPr>
            </a:br>
            <a:r>
              <a:rPr lang="es-ES" sz="2800" b="1" i="1" baseline="30000" dirty="0">
                <a:solidFill>
                  <a:schemeClr val="tx1"/>
                </a:solidFill>
              </a:rPr>
              <a:t>28</a:t>
            </a:r>
            <a:r>
              <a:rPr lang="es-ES" sz="2800" b="1" i="1" dirty="0">
                <a:solidFill>
                  <a:schemeClr val="tx1"/>
                </a:solidFill>
              </a:rPr>
              <a:t> </a:t>
            </a:r>
            <a:r>
              <a:rPr lang="es-ES" sz="2800" b="1" i="1" dirty="0" smtClean="0">
                <a:solidFill>
                  <a:schemeClr val="tx1"/>
                </a:solidFill>
              </a:rPr>
              <a:t>“El </a:t>
            </a:r>
            <a:r>
              <a:rPr lang="es-ES" sz="2800" b="1" i="1" dirty="0">
                <a:solidFill>
                  <a:schemeClr val="tx1"/>
                </a:solidFill>
              </a:rPr>
              <a:t>dueño les dijo: “Esto lo hizo un enemigo</a:t>
            </a:r>
            <a:r>
              <a:rPr lang="es-ES" sz="2800" b="1" i="1" dirty="0" smtClean="0">
                <a:solidFill>
                  <a:schemeClr val="tx1"/>
                </a:solidFill>
              </a:rPr>
              <a:t>”</a:t>
            </a:r>
            <a:br>
              <a:rPr lang="es-ES" sz="2800" b="1" i="1" dirty="0" smtClean="0">
                <a:solidFill>
                  <a:schemeClr val="tx1"/>
                </a:solidFill>
              </a:rPr>
            </a:br>
            <a:r>
              <a:rPr lang="es-ES" sz="2800" b="1" i="1" dirty="0" smtClean="0">
                <a:solidFill>
                  <a:schemeClr val="tx1"/>
                </a:solidFill>
              </a:rPr>
              <a:t>                                                </a:t>
            </a:r>
            <a:br>
              <a:rPr lang="es-ES" sz="2800" b="1" i="1" dirty="0" smtClean="0">
                <a:solidFill>
                  <a:schemeClr val="tx1"/>
                </a:solidFill>
              </a:rPr>
            </a:br>
            <a:r>
              <a:rPr lang="es-ES" sz="2800" b="1" i="1" dirty="0">
                <a:solidFill>
                  <a:schemeClr val="tx1"/>
                </a:solidFill>
              </a:rPr>
              <a:t> </a:t>
            </a:r>
            <a:r>
              <a:rPr lang="es-ES" sz="2800" b="1" i="1" dirty="0" smtClean="0">
                <a:solidFill>
                  <a:schemeClr val="tx1"/>
                </a:solidFill>
              </a:rPr>
              <a:t>                                                -Mateo 13:24-28</a:t>
            </a:r>
            <a:br>
              <a:rPr lang="es-ES" sz="2800" b="1" i="1" dirty="0" smtClean="0">
                <a:solidFill>
                  <a:schemeClr val="tx1"/>
                </a:solidFill>
              </a:rPr>
            </a:br>
            <a:r>
              <a:rPr lang="es-ES" sz="2800" b="1" i="1" dirty="0" smtClean="0">
                <a:solidFill>
                  <a:schemeClr val="tx1"/>
                </a:solidFill>
              </a:rPr>
              <a:t> </a:t>
            </a:r>
            <a:r>
              <a:rPr lang="es-ES" sz="2800" i="1" dirty="0"/>
              <a:t/>
            </a:r>
            <a:br>
              <a:rPr lang="es-ES" sz="2800" i="1" dirty="0"/>
            </a:br>
            <a:r>
              <a:rPr lang="es-ES" sz="2800" b="1" i="1" dirty="0">
                <a:solidFill>
                  <a:schemeClr val="tx1"/>
                </a:solidFill>
              </a:rPr>
              <a:t/>
            </a:r>
            <a:br>
              <a:rPr lang="es-ES" sz="2800" b="1" i="1" dirty="0">
                <a:solidFill>
                  <a:schemeClr val="tx1"/>
                </a:solidFill>
              </a:rPr>
            </a:br>
            <a:endParaRPr lang="en-US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4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990600"/>
            <a:ext cx="69342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¿Qué nos enseñan los pasajes a nosotros los que servimos a Dios hoy?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3492" y="2590800"/>
            <a:ext cx="6777317" cy="3241829"/>
          </a:xfrm>
        </p:spPr>
        <p:txBody>
          <a:bodyPr>
            <a:normAutofit/>
          </a:bodyPr>
          <a:lstStyle/>
          <a:p>
            <a:r>
              <a:rPr lang="es-ES" sz="3200" b="1" i="1" dirty="0" smtClean="0"/>
              <a:t>LOS DESCUIDOS CAUSAN ESTRAGOS</a:t>
            </a:r>
          </a:p>
          <a:p>
            <a:endParaRPr lang="es-ES" sz="3200" b="1" i="1" dirty="0"/>
          </a:p>
          <a:p>
            <a:r>
              <a:rPr lang="es-ES" sz="3200" b="1" i="1" dirty="0" smtClean="0"/>
              <a:t>AUNQUE SEAMOS CUIDADOSOS…TAMBIEN PUEDE HABER ESTRAGOS</a:t>
            </a:r>
            <a:endParaRPr lang="es-ES" sz="3200" b="1" i="1" dirty="0"/>
          </a:p>
        </p:txBody>
      </p:sp>
    </p:spTree>
    <p:extLst>
      <p:ext uri="{BB962C8B-B14F-4D97-AF65-F5344CB8AC3E}">
        <p14:creationId xmlns:p14="http://schemas.microsoft.com/office/powerpoint/2010/main" val="201536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2551837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b="1" dirty="0" smtClean="0">
                <a:latin typeface="Arial Narrow"/>
                <a:ea typeface="Batang"/>
                <a:cs typeface="Times New Roman"/>
              </a:rPr>
              <a:t>Un pastor o pastora no puede darse</a:t>
            </a:r>
          </a:p>
          <a:p>
            <a:pPr algn="ctr"/>
            <a:r>
              <a:rPr lang="es-ES_tradnl" sz="3200" b="1" dirty="0" smtClean="0">
                <a:latin typeface="Arial Narrow"/>
                <a:ea typeface="Batang"/>
                <a:cs typeface="Times New Roman"/>
              </a:rPr>
              <a:t>el lujo de descuidar a su cónyuge y familia cuando sirve a Dios. Las iglesias no sólo necesitan ministros, la esposa o esposo de un pastor o pastora necesita </a:t>
            </a:r>
            <a:r>
              <a:rPr lang="es-ES_tradnl" sz="3200" b="1" i="1" dirty="0" smtClean="0">
                <a:latin typeface="Arial Narrow"/>
                <a:ea typeface="Batang"/>
                <a:cs typeface="Times New Roman"/>
              </a:rPr>
              <a:t>una pareja y los hijos del pastor necesitan un padre y una madre.. </a:t>
            </a:r>
            <a:endParaRPr lang="en-US" sz="3200" b="1" i="1" dirty="0">
              <a:latin typeface="Calibri"/>
              <a:ea typeface="Batang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745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9906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El pastor o pastora y su cónyuge  </a:t>
            </a:r>
            <a:endParaRPr lang="es-ES_trad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77200" cy="48768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s-ES_tradnl" sz="3200" dirty="0">
                <a:latin typeface="Arial Narrow"/>
                <a:ea typeface="Batang"/>
                <a:cs typeface="Times New Roman"/>
              </a:rPr>
              <a:t>La esposa del pastor a menudo es el </a:t>
            </a:r>
            <a:r>
              <a:rPr lang="es-ES_tradnl" sz="3200" b="1" i="1" dirty="0">
                <a:latin typeface="Arial Narrow"/>
                <a:ea typeface="Batang"/>
                <a:cs typeface="Times New Roman"/>
              </a:rPr>
              <a:t>blanco de mucha crítica y chisme</a:t>
            </a:r>
            <a:r>
              <a:rPr lang="es-ES_tradnl" sz="3200" dirty="0">
                <a:latin typeface="Arial Narrow"/>
                <a:ea typeface="Batang"/>
                <a:cs typeface="Times New Roman"/>
              </a:rPr>
              <a:t>. Su </a:t>
            </a:r>
            <a:r>
              <a:rPr lang="es-ES_tradnl" sz="3200" dirty="0" smtClean="0">
                <a:latin typeface="Arial Narrow"/>
                <a:ea typeface="Batang"/>
                <a:cs typeface="Times New Roman"/>
              </a:rPr>
              <a:t>pareja </a:t>
            </a:r>
            <a:r>
              <a:rPr lang="es-ES_tradnl" sz="3200" dirty="0">
                <a:latin typeface="Arial Narrow"/>
                <a:ea typeface="Batang"/>
                <a:cs typeface="Times New Roman"/>
              </a:rPr>
              <a:t>sufre por esa causa</a:t>
            </a:r>
            <a:r>
              <a:rPr lang="es-ES_tradnl" sz="3200" dirty="0" smtClean="0">
                <a:latin typeface="Arial Narrow"/>
                <a:ea typeface="Batang"/>
                <a:cs typeface="Times New Roman"/>
              </a:rPr>
              <a:t>….¿sufre usted con ella?</a:t>
            </a:r>
            <a:endParaRPr lang="es-ES_tradnl" sz="3200" dirty="0">
              <a:latin typeface="Arial Narrow"/>
              <a:ea typeface="Batang"/>
              <a:cs typeface="Times New Roman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s-ES_tradnl" sz="3200" dirty="0" smtClean="0">
                <a:latin typeface="Arial Narrow"/>
                <a:ea typeface="Batang"/>
                <a:cs typeface="Times New Roman"/>
              </a:rPr>
              <a:t>Una pauta </a:t>
            </a:r>
            <a:r>
              <a:rPr lang="es-ES" sz="3200" dirty="0" smtClean="0">
                <a:latin typeface="Arial Narrow"/>
                <a:ea typeface="Batang"/>
                <a:cs typeface="Times New Roman"/>
              </a:rPr>
              <a:t>bíblica esta en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s-ES_tradnl" sz="3200" dirty="0" smtClean="0">
                <a:latin typeface="Arial Narrow"/>
                <a:ea typeface="Batang"/>
                <a:cs typeface="Times New Roman"/>
              </a:rPr>
              <a:t> </a:t>
            </a:r>
            <a:r>
              <a:rPr lang="es-ES_tradnl" sz="3200" b="1" dirty="0">
                <a:latin typeface="Arial Narrow"/>
                <a:ea typeface="Batang"/>
                <a:cs typeface="Times New Roman"/>
              </a:rPr>
              <a:t>Efesios </a:t>
            </a:r>
            <a:r>
              <a:rPr lang="es-ES_tradnl" sz="3200" b="1" dirty="0" smtClean="0">
                <a:latin typeface="Arial Narrow"/>
                <a:ea typeface="Batang"/>
                <a:cs typeface="Times New Roman"/>
              </a:rPr>
              <a:t>5:25-28</a:t>
            </a:r>
            <a:r>
              <a:rPr lang="es-ES_tradnl" sz="3200" dirty="0" smtClean="0">
                <a:latin typeface="Arial Narrow"/>
                <a:ea typeface="Batang"/>
                <a:cs typeface="Times New Roman"/>
              </a:rPr>
              <a:t>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s-ES_tradnl" sz="2800" b="1" dirty="0" smtClean="0">
                <a:latin typeface="Arial Narrow"/>
                <a:ea typeface="Batang"/>
                <a:cs typeface="Times New Roman"/>
              </a:rPr>
              <a:t>SEA USTED:</a:t>
            </a:r>
            <a:endParaRPr lang="es-ES_tradnl" b="1" dirty="0" smtClean="0">
              <a:latin typeface="Arial Narrow"/>
              <a:ea typeface="Batang"/>
              <a:cs typeface="Times New Roman"/>
            </a:endParaRPr>
          </a:p>
          <a:p>
            <a:pPr lvl="0" indent="-342900" algn="just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s-ES_tradnl" b="1" dirty="0" smtClean="0">
                <a:latin typeface="Arial Narrow"/>
                <a:ea typeface="Batang"/>
                <a:cs typeface="Times New Roman"/>
              </a:rPr>
              <a:t>EL MEJOR AMIGO DE SU PAREJA</a:t>
            </a:r>
          </a:p>
          <a:p>
            <a:pPr lvl="0" indent="-342900" algn="just">
              <a:spcBef>
                <a:spcPts val="0"/>
              </a:spcBef>
              <a:spcAft>
                <a:spcPts val="600"/>
              </a:spcAft>
              <a:buFont typeface="Symbol"/>
              <a:buChar char=""/>
            </a:pPr>
            <a:r>
              <a:rPr lang="es-ES_tradnl" b="1" dirty="0" smtClean="0">
                <a:latin typeface="Arial Narrow"/>
                <a:ea typeface="Batang"/>
                <a:cs typeface="Times New Roman"/>
              </a:rPr>
              <a:t>EL AMANTE ROMANTICO DE SU PAREJA</a:t>
            </a:r>
            <a:endParaRPr lang="es-ES_tradnl" dirty="0" smtClean="0">
              <a:latin typeface="Arial Narrow"/>
              <a:ea typeface="Batang"/>
              <a:cs typeface="Times New Roman"/>
            </a:endParaRPr>
          </a:p>
          <a:p>
            <a:pPr lvl="0" indent="-342900" algn="just">
              <a:spcBef>
                <a:spcPts val="0"/>
              </a:spcBef>
              <a:buFont typeface="Symbol"/>
              <a:buChar char=""/>
            </a:pPr>
            <a:r>
              <a:rPr lang="es-ES_tradnl" b="1" dirty="0" smtClean="0">
                <a:latin typeface="Arial Narrow"/>
                <a:ea typeface="Batang"/>
                <a:cs typeface="Times New Roman"/>
              </a:rPr>
              <a:t>EL CONFIDENTE, COMPAÑERO Y AYUDANTE DE SU  PAREJA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17125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797</TotalTime>
  <Words>766</Words>
  <Application>Microsoft Macintosh PowerPoint</Application>
  <PresentationFormat>On-screen Show (4:3)</PresentationFormat>
  <Paragraphs>117</Paragraphs>
  <Slides>24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Batang</vt:lpstr>
      <vt:lpstr>Century Gothic</vt:lpstr>
      <vt:lpstr>Copperplate Gothic Bold</vt:lpstr>
      <vt:lpstr>Symbol</vt:lpstr>
      <vt:lpstr>Times New Roman</vt:lpstr>
      <vt:lpstr>Wingdings 2</vt:lpstr>
      <vt:lpstr>Arial Narrow</vt:lpstr>
      <vt:lpstr>Calibri</vt:lpstr>
      <vt:lpstr>Austin</vt:lpstr>
      <vt:lpstr>PELIGROS  EN LA PASTORAL</vt:lpstr>
      <vt:lpstr>PowerPoint Presentation</vt:lpstr>
      <vt:lpstr>PowerPoint Presentation</vt:lpstr>
      <vt:lpstr>PowerPoint Presentation</vt:lpstr>
      <vt:lpstr>PowerPoint Presentation</vt:lpstr>
      <vt:lpstr>              6 »Cuando las semillas de trigo produjeron espigas, los trabajadores se dieron cuenta de que también había crecido hierba mala. 27 Entonces fueron a donde estaba el dueño del terreno, y le dijeron: “Señor, si usted sembró buenas semillas de trigo, ¿por qué también creció la hierba mala?”   28 “El dueño les dijo: “Esto lo hizo un enemigo”                                                                                                   -Mateo 13:24-28    </vt:lpstr>
      <vt:lpstr>¿Qué nos enseñan los pasajes a nosotros los que servimos a Dios hoy?</vt:lpstr>
      <vt:lpstr>PowerPoint Presentation</vt:lpstr>
      <vt:lpstr>El pastor o pastora y su cónyuge  </vt:lpstr>
      <vt:lpstr>    ¡Su pareja le necesita!</vt:lpstr>
      <vt:lpstr>MUY REVELADOR…</vt:lpstr>
      <vt:lpstr>  ¿Y QUÉ DE LOS HIJOS DEL PASTOR?</vt:lpstr>
      <vt:lpstr>PowerPoint Presentation</vt:lpstr>
      <vt:lpstr>         </vt:lpstr>
      <vt:lpstr>          “Me pusieron a guardar las viñas; y mi viña, que era mía, no guardé.”      Cantares 1:6  Cazadnos las zorras, las zorras pequeñas, que echan a perder las viñas”                                   Cantares 2:15  </vt:lpstr>
      <vt:lpstr>PowerPoint Presentation</vt:lpstr>
      <vt:lpstr>        DIOS TIENE EL CONTROL    </vt:lpstr>
      <vt:lpstr>PowerPoint Presentation</vt:lpstr>
      <vt:lpstr>La historia nos ayuda a entender que:  VIVIMOS EN UN MUNDO IMPERFECTO   </vt:lpstr>
      <vt:lpstr>Entonces  ¿Qué hacer…?</vt:lpstr>
      <vt:lpstr>PowerPoint Presentation</vt:lpstr>
      <vt:lpstr>UN PACTO NECESARIO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Pastor's Laptop</dc:creator>
  <cp:lastModifiedBy>Microsoft Office User</cp:lastModifiedBy>
  <cp:revision>78</cp:revision>
  <dcterms:created xsi:type="dcterms:W3CDTF">2011-06-30T03:20:26Z</dcterms:created>
  <dcterms:modified xsi:type="dcterms:W3CDTF">2016-10-06T03:45:46Z</dcterms:modified>
  <cp:contentStatus/>
</cp:coreProperties>
</file>