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5"/>
    <p:restoredTop sz="93037"/>
  </p:normalViewPr>
  <p:slideViewPr>
    <p:cSldViewPr snapToGrid="0" snapToObjects="1" showGuides="1">
      <p:cViewPr varScale="1">
        <p:scale>
          <a:sx n="54" d="100"/>
          <a:sy n="54" d="100"/>
        </p:scale>
        <p:origin x="1152" y="2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2099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–Jaime Silveira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“Digite uma citação aqui”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6510"/>
            </a:lvl1pPr>
          </a:lstStyle>
          <a:p>
            <a:r>
              <a:rPr dirty="0">
                <a:solidFill>
                  <a:schemeClr val="accent1"/>
                </a:solidFill>
              </a:rPr>
              <a:t>Elementos Bíblicos </a:t>
            </a:r>
            <a:r>
              <a:rPr lang="en-US" dirty="0" smtClean="0">
                <a:solidFill>
                  <a:schemeClr val="accent1"/>
                </a:solidFill>
              </a:rPr>
              <a:t>y Teológicos esenciales para un avivamiento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647700" y="5753099"/>
            <a:ext cx="11709400" cy="1953271"/>
          </a:xfrm>
          <a:prstGeom prst="rect">
            <a:avLst/>
          </a:prstGeom>
        </p:spPr>
        <p:txBody>
          <a:bodyPr/>
          <a:lstStyle/>
          <a:p>
            <a:pPr>
              <a:defRPr i="0"/>
            </a:pPr>
            <a:r>
              <a:rPr dirty="0"/>
              <a:t>Retiro de Superintendentes Nazarenos</a:t>
            </a:r>
          </a:p>
          <a:p>
            <a:endParaRPr dirty="0"/>
          </a:p>
          <a:p>
            <a:r>
              <a:rPr dirty="0"/>
              <a:t>Bispo Ildo Mello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Palabra de Dios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salva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2722" indent="-442722" defTabSz="484886">
              <a:spcBef>
                <a:spcPts val="3400"/>
              </a:spcBef>
              <a:defRPr sz="3568"/>
            </a:pPr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sz="3568" dirty="0">
                <a:solidFill>
                  <a:schemeClr val="accent1"/>
                </a:solidFill>
              </a:rPr>
              <a:t>recibid con mansedumbre la palabra implantada, la cual puede salvar vuestras almas</a:t>
            </a:r>
            <a:r>
              <a:rPr dirty="0" smtClean="0">
                <a:solidFill>
                  <a:schemeClr val="accent1"/>
                </a:solidFill>
              </a:rPr>
              <a:t>”(</a:t>
            </a:r>
            <a:r>
              <a:rPr dirty="0">
                <a:solidFill>
                  <a:schemeClr val="accent1"/>
                </a:solidFill>
              </a:rPr>
              <a:t>Tg 1.21). </a:t>
            </a:r>
          </a:p>
          <a:p>
            <a:pPr marL="442722" indent="-442722" defTabSz="484886">
              <a:spcBef>
                <a:spcPts val="3400"/>
              </a:spcBef>
              <a:defRPr sz="3568"/>
            </a:pPr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sz="3568" dirty="0">
                <a:solidFill>
                  <a:schemeClr val="accent1"/>
                </a:solidFill>
              </a:rPr>
              <a:t>y que desde la niñez has sabido las Sagradas Escrituras, las cuales te pueden hacer sabio para la salvación por la fe que es en Cristo Jesús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(2 Tm 3.15). </a:t>
            </a:r>
          </a:p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568"/>
            </a:pPr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 smtClean="0">
                <a:solidFill>
                  <a:schemeClr val="accent1"/>
                </a:solidFill>
              </a:rPr>
              <a:t>Porque no me averguenzo del Evangelio porque es poder de Dios para salvación a todo aquel que cree, al judío primeramente, y también al griego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</a:t>
            </a:r>
            <a:r>
              <a:rPr dirty="0" smtClean="0">
                <a:solidFill>
                  <a:schemeClr val="accent1"/>
                </a:solidFill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o</a:t>
            </a:r>
            <a:r>
              <a:rPr dirty="0" smtClean="0">
                <a:solidFill>
                  <a:schemeClr val="accent1"/>
                </a:solidFill>
              </a:rPr>
              <a:t>m </a:t>
            </a:r>
            <a:r>
              <a:rPr dirty="0">
                <a:solidFill>
                  <a:schemeClr val="accent1"/>
                </a:solidFill>
              </a:rPr>
              <a:t>1.16).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Palabra de Dios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salva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1"/>
                </a:solidFill>
              </a:rPr>
              <a:t>El diablo </a:t>
            </a:r>
            <a:r>
              <a:rPr lang="en-US" dirty="0" err="1" smtClean="0">
                <a:solidFill>
                  <a:schemeClr val="accent1"/>
                </a:solidFill>
              </a:rPr>
              <a:t>sabe</a:t>
            </a:r>
            <a:r>
              <a:rPr lang="en-US" dirty="0" smtClean="0">
                <a:solidFill>
                  <a:schemeClr val="accent1"/>
                </a:solidFill>
              </a:rPr>
              <a:t> del </a:t>
            </a:r>
            <a:r>
              <a:rPr lang="en-US" dirty="0" err="1" smtClean="0">
                <a:solidFill>
                  <a:schemeClr val="accent1"/>
                </a:solidFill>
              </a:rPr>
              <a:t>poder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salvador</a:t>
            </a:r>
            <a:r>
              <a:rPr lang="en-US" dirty="0" smtClean="0">
                <a:solidFill>
                  <a:schemeClr val="accent1"/>
                </a:solidFill>
              </a:rPr>
              <a:t> de la Palabra, de </a:t>
            </a:r>
            <a:r>
              <a:rPr lang="en-US" dirty="0" err="1" smtClean="0">
                <a:solidFill>
                  <a:schemeClr val="accent1"/>
                </a:solidFill>
              </a:rPr>
              <a:t>modo</a:t>
            </a:r>
            <a:r>
              <a:rPr lang="en-US" dirty="0" smtClean="0">
                <a:solidFill>
                  <a:schemeClr val="accent1"/>
                </a:solidFill>
              </a:rPr>
              <a:t> que vive </a:t>
            </a:r>
            <a:r>
              <a:rPr lang="en-US" dirty="0" err="1" smtClean="0">
                <a:solidFill>
                  <a:schemeClr val="accent1"/>
                </a:solidFill>
              </a:rPr>
              <a:t>buscando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quitarla</a:t>
            </a:r>
            <a:r>
              <a:rPr lang="en-US" dirty="0" smtClean="0">
                <a:solidFill>
                  <a:schemeClr val="accent1"/>
                </a:solidFill>
              </a:rPr>
              <a:t> del </a:t>
            </a:r>
            <a:r>
              <a:rPr lang="en-US" dirty="0" err="1" smtClean="0">
                <a:solidFill>
                  <a:schemeClr val="accent1"/>
                </a:solidFill>
              </a:rPr>
              <a:t>corazón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humano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endParaRPr dirty="0">
              <a:solidFill>
                <a:schemeClr val="accent1"/>
              </a:solidFill>
            </a:endParaRPr>
          </a:p>
          <a:p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Y los de junto al camino son los que oyen, y luego viene el diablo y quita de su corazón la palabra, para que no crean y se salven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</a:t>
            </a:r>
            <a:r>
              <a:rPr dirty="0" smtClean="0">
                <a:solidFill>
                  <a:schemeClr val="accent1"/>
                </a:solidFill>
              </a:rPr>
              <a:t>L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dirty="0" smtClean="0">
                <a:solidFill>
                  <a:schemeClr val="accent1"/>
                </a:solidFill>
              </a:rPr>
              <a:t>c </a:t>
            </a:r>
            <a:r>
              <a:rPr dirty="0">
                <a:solidFill>
                  <a:schemeClr val="accent1"/>
                </a:solidFill>
              </a:rPr>
              <a:t>8.12).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Palabra de Dios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regenera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“El</a:t>
            </a:r>
            <a:r>
              <a:rPr lang="en-US" dirty="0">
                <a:solidFill>
                  <a:schemeClr val="accent1"/>
                </a:solidFill>
              </a:rPr>
              <a:t>, de </a:t>
            </a:r>
            <a:r>
              <a:rPr lang="en-US" dirty="0" err="1">
                <a:solidFill>
                  <a:schemeClr val="accent1"/>
                </a:solidFill>
              </a:rPr>
              <a:t>su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voluntad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nos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hizo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nacer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por</a:t>
            </a:r>
            <a:r>
              <a:rPr lang="en-US" dirty="0">
                <a:solidFill>
                  <a:schemeClr val="accent1"/>
                </a:solidFill>
              </a:rPr>
              <a:t> la palabra de </a:t>
            </a:r>
            <a:r>
              <a:rPr lang="en-US" dirty="0" err="1">
                <a:solidFill>
                  <a:schemeClr val="accent1"/>
                </a:solidFill>
              </a:rPr>
              <a:t>verdad</a:t>
            </a:r>
            <a:r>
              <a:rPr lang="en-US" dirty="0">
                <a:solidFill>
                  <a:schemeClr val="accent1"/>
                </a:solidFill>
              </a:rPr>
              <a:t>, para que </a:t>
            </a:r>
            <a:r>
              <a:rPr lang="en-US" dirty="0" err="1">
                <a:solidFill>
                  <a:schemeClr val="accent1"/>
                </a:solidFill>
              </a:rPr>
              <a:t>seamos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primicias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sus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criaturas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r>
              <a:rPr dirty="0" smtClean="0">
                <a:solidFill>
                  <a:schemeClr val="accent1"/>
                </a:solidFill>
              </a:rPr>
              <a:t>”(</a:t>
            </a:r>
            <a:r>
              <a:rPr lang="en-US" dirty="0" smtClean="0">
                <a:solidFill>
                  <a:schemeClr val="accent1"/>
                </a:solidFill>
              </a:rPr>
              <a:t>Santiago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1.18); </a:t>
            </a:r>
          </a:p>
          <a:p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siendo renacidos, no de simiente corruptible, sino de incorruptible, por la palabra de Dios que vive y permanece para siempre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(1 Pe 1.23).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Palabra de Dios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Santifica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Ya vosotros estáis limpios por la palabra que os he hablado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r>
              <a:rPr dirty="0" smtClean="0">
                <a:solidFill>
                  <a:schemeClr val="accent1"/>
                </a:solidFill>
              </a:rPr>
              <a:t>”(J</a:t>
            </a:r>
            <a:r>
              <a:rPr lang="en-US" dirty="0" smtClean="0">
                <a:solidFill>
                  <a:schemeClr val="accent1"/>
                </a:solidFill>
              </a:rPr>
              <a:t>uan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15.3); </a:t>
            </a:r>
          </a:p>
          <a:p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para santificarla, habiéndola purificado en el lavamiento del agua por la palabra</a:t>
            </a:r>
            <a:r>
              <a:rPr dirty="0" smtClean="0">
                <a:solidFill>
                  <a:schemeClr val="accent1"/>
                </a:solidFill>
              </a:rPr>
              <a:t>,”(</a:t>
            </a:r>
            <a:r>
              <a:rPr dirty="0">
                <a:solidFill>
                  <a:schemeClr val="accent1"/>
                </a:solidFill>
              </a:rPr>
              <a:t>Ef 5.26). 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6440"/>
            </a:lvl1pPr>
          </a:lstStyle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Palabra de Dios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libertadora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 smtClean="0">
                <a:solidFill>
                  <a:schemeClr val="accent1"/>
                </a:solidFill>
              </a:rPr>
              <a:t>Y conoceréis la Verdad, y la Verdad os hará libres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</a:t>
            </a:r>
            <a:r>
              <a:rPr dirty="0" smtClean="0">
                <a:solidFill>
                  <a:schemeClr val="accent1"/>
                </a:solidFill>
              </a:rPr>
              <a:t>J</a:t>
            </a:r>
            <a:r>
              <a:rPr lang="en-US" dirty="0" smtClean="0">
                <a:solidFill>
                  <a:schemeClr val="accent1"/>
                </a:solidFill>
              </a:rPr>
              <a:t>uan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8.32).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Palabra de Dios produce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avivamientos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Los </a:t>
            </a:r>
            <a:r>
              <a:rPr lang="en-US" dirty="0" err="1" smtClean="0">
                <a:solidFill>
                  <a:schemeClr val="accent1"/>
                </a:solidFill>
              </a:rPr>
              <a:t>avivamientos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registrados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en</a:t>
            </a:r>
            <a:r>
              <a:rPr lang="en-US" dirty="0" smtClean="0">
                <a:solidFill>
                  <a:schemeClr val="accent1"/>
                </a:solidFill>
              </a:rPr>
              <a:t> la </a:t>
            </a:r>
            <a:r>
              <a:rPr lang="en-US" dirty="0" err="1" smtClean="0">
                <a:solidFill>
                  <a:schemeClr val="accent1"/>
                </a:solidFill>
              </a:rPr>
              <a:t>Biblia</a:t>
            </a:r>
            <a:r>
              <a:rPr lang="en-US" dirty="0" smtClean="0">
                <a:solidFill>
                  <a:schemeClr val="accent1"/>
                </a:solidFill>
              </a:rPr>
              <a:t> se </a:t>
            </a:r>
            <a:r>
              <a:rPr lang="en-US" dirty="0" err="1" smtClean="0">
                <a:solidFill>
                  <a:schemeClr val="accent1"/>
                </a:solidFill>
              </a:rPr>
              <a:t>dieron</a:t>
            </a:r>
            <a:r>
              <a:rPr lang="en-US" dirty="0" smtClean="0">
                <a:solidFill>
                  <a:schemeClr val="accent1"/>
                </a:solidFill>
              </a:rPr>
              <a:t> a </a:t>
            </a:r>
            <a:r>
              <a:rPr lang="en-US" dirty="0" err="1" smtClean="0">
                <a:solidFill>
                  <a:schemeClr val="accent1"/>
                </a:solidFill>
              </a:rPr>
              <a:t>partir</a:t>
            </a:r>
            <a:r>
              <a:rPr lang="en-US" dirty="0" smtClean="0">
                <a:solidFill>
                  <a:schemeClr val="accent1"/>
                </a:solidFill>
              </a:rPr>
              <a:t> de la Palabra de Dios</a:t>
            </a:r>
            <a:r>
              <a:rPr dirty="0" smtClean="0">
                <a:solidFill>
                  <a:schemeClr val="accent1"/>
                </a:solidFill>
              </a:rPr>
              <a:t>: 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los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días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Elías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385011" y="2430379"/>
            <a:ext cx="11972089" cy="66755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8713" indent="-378713" defTabSz="414781">
              <a:spcBef>
                <a:spcPts val="2900"/>
              </a:spcBef>
              <a:buBlip>
                <a:blip r:embed="rId2"/>
              </a:buBlip>
              <a:defRPr sz="3053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La </a:t>
            </a:r>
            <a:r>
              <a:rPr lang="en-US" dirty="0" err="1" smtClean="0">
                <a:solidFill>
                  <a:schemeClr val="accent1"/>
                </a:solidFill>
              </a:rPr>
              <a:t>fe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Elías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fue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avivada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por</a:t>
            </a:r>
            <a:r>
              <a:rPr lang="en-US" dirty="0" smtClean="0">
                <a:solidFill>
                  <a:schemeClr val="accent1"/>
                </a:solidFill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</a:rPr>
              <a:t>cumplimiento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b="1" dirty="0" smtClean="0">
                <a:solidFill>
                  <a:schemeClr val="accent1"/>
                </a:solidFill>
              </a:rPr>
              <a:t>(</a:t>
            </a:r>
            <a:r>
              <a:rPr b="1" dirty="0">
                <a:solidFill>
                  <a:schemeClr val="accent1"/>
                </a:solidFill>
              </a:rPr>
              <a:t>1 </a:t>
            </a:r>
            <a:r>
              <a:rPr b="1" dirty="0" smtClean="0">
                <a:solidFill>
                  <a:schemeClr val="accent1"/>
                </a:solidFill>
              </a:rPr>
              <a:t>R</a:t>
            </a:r>
            <a:r>
              <a:rPr lang="en-US" b="1" dirty="0" smtClean="0">
                <a:solidFill>
                  <a:schemeClr val="accent1"/>
                </a:solidFill>
              </a:rPr>
              <a:t>eye</a:t>
            </a:r>
            <a:r>
              <a:rPr b="1" dirty="0" smtClean="0">
                <a:solidFill>
                  <a:schemeClr val="accent1"/>
                </a:solidFill>
              </a:rPr>
              <a:t>s </a:t>
            </a:r>
            <a:r>
              <a:rPr b="1" dirty="0">
                <a:solidFill>
                  <a:schemeClr val="accent1"/>
                </a:solidFill>
              </a:rPr>
              <a:t>16.34)</a:t>
            </a:r>
            <a:r>
              <a:rPr dirty="0">
                <a:solidFill>
                  <a:schemeClr val="accent1"/>
                </a:solidFill>
              </a:rPr>
              <a:t> de </a:t>
            </a:r>
            <a:r>
              <a:rPr dirty="0" err="1" smtClean="0">
                <a:solidFill>
                  <a:schemeClr val="accent1"/>
                </a:solidFill>
              </a:rPr>
              <a:t>u</a:t>
            </a:r>
            <a:r>
              <a:rPr lang="en-US" dirty="0" err="1" smtClean="0">
                <a:solidFill>
                  <a:schemeClr val="accent1"/>
                </a:solidFill>
              </a:rPr>
              <a:t>na</a:t>
            </a:r>
            <a:r>
              <a:rPr lang="en-US" dirty="0" smtClean="0">
                <a:solidFill>
                  <a:schemeClr val="accent1"/>
                </a:solidFill>
              </a:rPr>
              <a:t> Palabra </a:t>
            </a:r>
            <a:r>
              <a:rPr lang="en-US" dirty="0" err="1" smtClean="0">
                <a:solidFill>
                  <a:schemeClr val="accent1"/>
                </a:solidFill>
              </a:rPr>
              <a:t>bíblica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registrada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en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b="1" dirty="0" err="1">
                <a:solidFill>
                  <a:schemeClr val="accent1"/>
                </a:solidFill>
              </a:rPr>
              <a:t>Josué</a:t>
            </a:r>
            <a:r>
              <a:rPr b="1" dirty="0">
                <a:solidFill>
                  <a:schemeClr val="accent1"/>
                </a:solidFill>
              </a:rPr>
              <a:t> 6.26</a:t>
            </a:r>
            <a:r>
              <a:rPr dirty="0">
                <a:solidFill>
                  <a:schemeClr val="accent1"/>
                </a:solidFill>
              </a:rPr>
              <a:t>. </a:t>
            </a:r>
          </a:p>
          <a:p>
            <a:r>
              <a:rPr sz="3200" dirty="0" smtClean="0">
                <a:solidFill>
                  <a:schemeClr val="accent1"/>
                </a:solidFill>
              </a:rPr>
              <a:t>"</a:t>
            </a:r>
            <a:r>
              <a:rPr lang="en-US" sz="3200" dirty="0">
                <a:solidFill>
                  <a:schemeClr val="accent1"/>
                </a:solidFill>
              </a:rPr>
              <a:t>En su tiempo Hiel de Bet-el reedificó a Jericó. A </a:t>
            </a:r>
            <a:r>
              <a:rPr lang="en-US" sz="3200" dirty="0" err="1">
                <a:solidFill>
                  <a:schemeClr val="accent1"/>
                </a:solidFill>
              </a:rPr>
              <a:t>precio</a:t>
            </a:r>
            <a:r>
              <a:rPr lang="en-US" sz="3200" dirty="0">
                <a:solidFill>
                  <a:schemeClr val="accent1"/>
                </a:solidFill>
              </a:rPr>
              <a:t> de la </a:t>
            </a:r>
            <a:r>
              <a:rPr lang="en-US" sz="3200" dirty="0" err="1">
                <a:solidFill>
                  <a:schemeClr val="accent1"/>
                </a:solidFill>
              </a:rPr>
              <a:t>vida</a:t>
            </a:r>
            <a:r>
              <a:rPr lang="en-US" sz="3200" dirty="0">
                <a:solidFill>
                  <a:schemeClr val="accent1"/>
                </a:solidFill>
              </a:rPr>
              <a:t> de </a:t>
            </a:r>
            <a:r>
              <a:rPr lang="en-US" sz="3200" dirty="0" err="1">
                <a:solidFill>
                  <a:schemeClr val="accent1"/>
                </a:solidFill>
              </a:rPr>
              <a:t>Abiram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su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primogénito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echó</a:t>
            </a:r>
            <a:r>
              <a:rPr lang="en-US" sz="3200" dirty="0">
                <a:solidFill>
                  <a:schemeClr val="accent1"/>
                </a:solidFill>
              </a:rPr>
              <a:t> el </a:t>
            </a:r>
            <a:r>
              <a:rPr lang="en-US" sz="3200" dirty="0" err="1">
                <a:solidFill>
                  <a:schemeClr val="accent1"/>
                </a:solidFill>
              </a:rPr>
              <a:t>cimiento</a:t>
            </a:r>
            <a:r>
              <a:rPr lang="en-US" sz="3200" dirty="0">
                <a:solidFill>
                  <a:schemeClr val="accent1"/>
                </a:solidFill>
              </a:rPr>
              <a:t>, y a </a:t>
            </a:r>
            <a:r>
              <a:rPr lang="en-US" sz="3200" dirty="0" err="1">
                <a:solidFill>
                  <a:schemeClr val="accent1"/>
                </a:solidFill>
              </a:rPr>
              <a:t>precio</a:t>
            </a:r>
            <a:r>
              <a:rPr lang="en-US" sz="3200" dirty="0">
                <a:solidFill>
                  <a:schemeClr val="accent1"/>
                </a:solidFill>
              </a:rPr>
              <a:t> de la </a:t>
            </a:r>
            <a:r>
              <a:rPr lang="en-US" sz="3200" dirty="0" err="1">
                <a:solidFill>
                  <a:schemeClr val="accent1"/>
                </a:solidFill>
              </a:rPr>
              <a:t>vida</a:t>
            </a:r>
            <a:r>
              <a:rPr lang="en-US" sz="3200" dirty="0">
                <a:solidFill>
                  <a:schemeClr val="accent1"/>
                </a:solidFill>
              </a:rPr>
              <a:t> de </a:t>
            </a:r>
            <a:r>
              <a:rPr lang="en-US" sz="3200" dirty="0" err="1">
                <a:solidFill>
                  <a:schemeClr val="accent1"/>
                </a:solidFill>
              </a:rPr>
              <a:t>Segub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su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hijo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menor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puso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sus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puertas</a:t>
            </a:r>
            <a:r>
              <a:rPr lang="en-US" sz="3200" dirty="0">
                <a:solidFill>
                  <a:schemeClr val="accent1"/>
                </a:solidFill>
              </a:rPr>
              <a:t>, </a:t>
            </a:r>
            <a:r>
              <a:rPr lang="en-US" sz="3200" dirty="0" err="1">
                <a:solidFill>
                  <a:schemeClr val="accent1"/>
                </a:solidFill>
              </a:rPr>
              <a:t>conforme</a:t>
            </a:r>
            <a:r>
              <a:rPr lang="en-US" sz="3200" dirty="0">
                <a:solidFill>
                  <a:schemeClr val="accent1"/>
                </a:solidFill>
              </a:rPr>
              <a:t> a la palabra que </a:t>
            </a:r>
            <a:r>
              <a:rPr lang="en-US" sz="3200" dirty="0" err="1">
                <a:solidFill>
                  <a:schemeClr val="accent1"/>
                </a:solidFill>
              </a:rPr>
              <a:t>Jehová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había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hablado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por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Josué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hijo</a:t>
            </a:r>
            <a:r>
              <a:rPr lang="en-US" sz="3200" dirty="0">
                <a:solidFill>
                  <a:schemeClr val="accent1"/>
                </a:solidFill>
              </a:rPr>
              <a:t> de Nun</a:t>
            </a:r>
            <a:r>
              <a:rPr lang="en-US" sz="3200" dirty="0" smtClean="0">
                <a:solidFill>
                  <a:schemeClr val="accent1"/>
                </a:solidFill>
              </a:rPr>
              <a:t>.</a:t>
            </a:r>
            <a:r>
              <a:rPr sz="3200" dirty="0" smtClean="0">
                <a:solidFill>
                  <a:schemeClr val="accent1"/>
                </a:solidFill>
              </a:rPr>
              <a:t>". </a:t>
            </a:r>
            <a:r>
              <a:rPr sz="3200" b="1" dirty="0">
                <a:solidFill>
                  <a:schemeClr val="accent1"/>
                </a:solidFill>
              </a:rPr>
              <a:t>(1Rs 16.34).</a:t>
            </a:r>
          </a:p>
          <a:p>
            <a:pPr marL="378713" indent="-378713" defTabSz="414781">
              <a:spcBef>
                <a:spcPts val="2900"/>
              </a:spcBef>
              <a:defRPr sz="3053"/>
            </a:pPr>
            <a:r>
              <a:rPr dirty="0" smtClean="0">
                <a:solidFill>
                  <a:schemeClr val="accent1"/>
                </a:solidFill>
              </a:rPr>
              <a:t>"</a:t>
            </a:r>
            <a:r>
              <a:rPr lang="en-US" sz="3200" dirty="0">
                <a:solidFill>
                  <a:schemeClr val="accent1"/>
                </a:solidFill>
              </a:rPr>
              <a:t>En aquel tiempo hizo Josué un juramento, diciendo: Maldito delante de Jehová el hombre que se levantare y reedificare esta ciudad de Jericó. </a:t>
            </a:r>
            <a:r>
              <a:rPr lang="en-US" sz="3200" dirty="0" err="1">
                <a:solidFill>
                  <a:schemeClr val="accent1"/>
                </a:solidFill>
              </a:rPr>
              <a:t>Sobre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su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primogénito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eche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los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cimientos</a:t>
            </a:r>
            <a:r>
              <a:rPr lang="en-US" sz="3200" dirty="0">
                <a:solidFill>
                  <a:schemeClr val="accent1"/>
                </a:solidFill>
              </a:rPr>
              <a:t> de </a:t>
            </a:r>
            <a:r>
              <a:rPr lang="en-US" sz="3200" dirty="0" err="1">
                <a:solidFill>
                  <a:schemeClr val="accent1"/>
                </a:solidFill>
              </a:rPr>
              <a:t>ella</a:t>
            </a:r>
            <a:r>
              <a:rPr lang="en-US" sz="3200" dirty="0">
                <a:solidFill>
                  <a:schemeClr val="accent1"/>
                </a:solidFill>
              </a:rPr>
              <a:t>, y </a:t>
            </a:r>
            <a:r>
              <a:rPr lang="en-US" sz="3200" dirty="0" err="1">
                <a:solidFill>
                  <a:schemeClr val="accent1"/>
                </a:solidFill>
              </a:rPr>
              <a:t>sobre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su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hijo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menor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asiente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sus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puertas</a:t>
            </a:r>
            <a:r>
              <a:rPr lang="en-US" sz="3200" dirty="0">
                <a:solidFill>
                  <a:schemeClr val="accent1"/>
                </a:solidFill>
              </a:rPr>
              <a:t>.</a:t>
            </a:r>
            <a:r>
              <a:rPr sz="3200" dirty="0" smtClean="0">
                <a:solidFill>
                  <a:schemeClr val="accent1"/>
                </a:solidFill>
              </a:rPr>
              <a:t>." </a:t>
            </a:r>
            <a:r>
              <a:rPr b="1" dirty="0">
                <a:solidFill>
                  <a:schemeClr val="accent1"/>
                </a:solidFill>
              </a:rPr>
              <a:t>(</a:t>
            </a:r>
            <a:r>
              <a:rPr b="1" dirty="0" err="1" smtClean="0">
                <a:solidFill>
                  <a:schemeClr val="accent1"/>
                </a:solidFill>
              </a:rPr>
              <a:t>J</a:t>
            </a:r>
            <a:r>
              <a:rPr lang="en-US" b="1" dirty="0" err="1" smtClean="0">
                <a:solidFill>
                  <a:schemeClr val="accent1"/>
                </a:solidFill>
              </a:rPr>
              <a:t>osué</a:t>
            </a:r>
            <a:r>
              <a:rPr b="1" dirty="0" smtClean="0">
                <a:solidFill>
                  <a:schemeClr val="accent1"/>
                </a:solidFill>
              </a:rPr>
              <a:t> </a:t>
            </a:r>
            <a:r>
              <a:rPr b="1" dirty="0">
                <a:solidFill>
                  <a:schemeClr val="accent1"/>
                </a:solidFill>
              </a:rPr>
              <a:t>6.26)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Fue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basado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la Palabra que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Elías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profetizó</a:t>
            </a:r>
            <a:r>
              <a:rPr dirty="0" smtClean="0">
                <a:solidFill>
                  <a:schemeClr val="accent1">
                    <a:alpha val="95000"/>
                  </a:schemeClr>
                </a:solidFill>
              </a:rPr>
              <a:t>: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10718" indent="-410718" defTabSz="449833">
              <a:spcBef>
                <a:spcPts val="3200"/>
              </a:spcBef>
              <a:defRPr sz="3311"/>
            </a:pPr>
            <a:r>
              <a:rPr sz="3200" dirty="0" smtClean="0">
                <a:solidFill>
                  <a:schemeClr val="accent1"/>
                </a:solidFill>
              </a:rPr>
              <a:t>“</a:t>
            </a:r>
            <a:r>
              <a:rPr lang="en-US" sz="3200" dirty="0">
                <a:solidFill>
                  <a:schemeClr val="accent1"/>
                </a:solidFill>
              </a:rPr>
              <a:t>Entonces Elías tisbita, que era de los moradores de Galaad, dijo a Acab: Vive Jehová Dios de Israel, en cuya presencia estoy, que no habrá lluvia ni rocío en estos años, sino por mi palabra.</a:t>
            </a:r>
            <a:r>
              <a:rPr sz="3200" dirty="0" smtClean="0">
                <a:solidFill>
                  <a:schemeClr val="accent1"/>
                </a:solidFill>
              </a:rPr>
              <a:t>” </a:t>
            </a:r>
            <a:r>
              <a:rPr sz="3200" b="1" dirty="0">
                <a:solidFill>
                  <a:schemeClr val="accent1"/>
                </a:solidFill>
              </a:rPr>
              <a:t>(1 </a:t>
            </a:r>
            <a:r>
              <a:rPr sz="3200" b="1" dirty="0" smtClean="0">
                <a:solidFill>
                  <a:schemeClr val="accent1"/>
                </a:solidFill>
              </a:rPr>
              <a:t>R</a:t>
            </a:r>
            <a:r>
              <a:rPr lang="en-US" sz="3200" b="1" dirty="0" smtClean="0">
                <a:solidFill>
                  <a:schemeClr val="accent1"/>
                </a:solidFill>
              </a:rPr>
              <a:t>eye</a:t>
            </a:r>
            <a:r>
              <a:rPr sz="3200" b="1" dirty="0" smtClean="0">
                <a:solidFill>
                  <a:schemeClr val="accent1"/>
                </a:solidFill>
              </a:rPr>
              <a:t>s </a:t>
            </a:r>
            <a:r>
              <a:rPr sz="3200" b="1" dirty="0">
                <a:solidFill>
                  <a:schemeClr val="accent1"/>
                </a:solidFill>
              </a:rPr>
              <a:t>17.1). </a:t>
            </a:r>
          </a:p>
          <a:p>
            <a:r>
              <a:rPr lang="en-US" sz="3200" dirty="0" err="1" smtClean="0">
                <a:solidFill>
                  <a:schemeClr val="accent1"/>
                </a:solidFill>
              </a:rPr>
              <a:t>Confianza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pautada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en</a:t>
            </a:r>
            <a:r>
              <a:rPr sz="3200" dirty="0" smtClean="0">
                <a:solidFill>
                  <a:schemeClr val="accent1"/>
                </a:solidFill>
              </a:rPr>
              <a:t> </a:t>
            </a:r>
            <a:r>
              <a:rPr sz="3200" b="1" dirty="0" err="1" smtClean="0">
                <a:solidFill>
                  <a:schemeClr val="accent1"/>
                </a:solidFill>
              </a:rPr>
              <a:t>Deuteron</a:t>
            </a:r>
            <a:r>
              <a:rPr lang="en-US" sz="3200" b="1" dirty="0" err="1" smtClean="0">
                <a:solidFill>
                  <a:schemeClr val="accent1"/>
                </a:solidFill>
              </a:rPr>
              <a:t>o</a:t>
            </a:r>
            <a:r>
              <a:rPr sz="3200" b="1" dirty="0" err="1" smtClean="0">
                <a:solidFill>
                  <a:schemeClr val="accent1"/>
                </a:solidFill>
              </a:rPr>
              <a:t>mio</a:t>
            </a:r>
            <a:r>
              <a:rPr sz="3200" b="1" dirty="0" smtClean="0">
                <a:solidFill>
                  <a:schemeClr val="accent1"/>
                </a:solidFill>
              </a:rPr>
              <a:t> </a:t>
            </a:r>
            <a:r>
              <a:rPr sz="3200" b="1" dirty="0">
                <a:solidFill>
                  <a:schemeClr val="accent1"/>
                </a:solidFill>
              </a:rPr>
              <a:t>11.16-17.  </a:t>
            </a:r>
            <a:r>
              <a:rPr sz="3200" dirty="0" smtClean="0">
                <a:solidFill>
                  <a:schemeClr val="accent1"/>
                </a:solidFill>
              </a:rPr>
              <a:t>"</a:t>
            </a:r>
            <a:r>
              <a:rPr lang="en-US" sz="3200" dirty="0" smtClean="0">
                <a:solidFill>
                  <a:schemeClr val="accent1"/>
                </a:solidFill>
              </a:rPr>
              <a:t>Guardaos</a:t>
            </a:r>
            <a:r>
              <a:rPr lang="en-US" sz="3200" dirty="0">
                <a:solidFill>
                  <a:schemeClr val="accent1"/>
                </a:solidFill>
              </a:rPr>
              <a:t>, pues, que vuestro corazón no se infatúe, y os apartéis y sirváis a dioses </a:t>
            </a:r>
            <a:r>
              <a:rPr lang="en-US" sz="3200" dirty="0" smtClean="0">
                <a:solidFill>
                  <a:schemeClr val="accent1"/>
                </a:solidFill>
              </a:rPr>
              <a:t>ajenos</a:t>
            </a:r>
            <a:r>
              <a:rPr lang="is-IS" sz="3200" dirty="0" smtClean="0">
                <a:solidFill>
                  <a:schemeClr val="accent1"/>
                </a:solidFill>
              </a:rPr>
              <a:t>…</a:t>
            </a:r>
            <a:r>
              <a:rPr lang="en-US" sz="3200" b="1" baseline="30000" dirty="0">
                <a:solidFill>
                  <a:schemeClr val="accent1"/>
                </a:solidFill>
              </a:rPr>
              <a:t> </a:t>
            </a:r>
            <a:r>
              <a:rPr lang="en-US" sz="3200" dirty="0">
                <a:solidFill>
                  <a:schemeClr val="accent1"/>
                </a:solidFill>
              </a:rPr>
              <a:t>y se </a:t>
            </a:r>
            <a:r>
              <a:rPr lang="en-US" sz="3200" dirty="0" err="1">
                <a:solidFill>
                  <a:schemeClr val="accent1"/>
                </a:solidFill>
              </a:rPr>
              <a:t>encienda</a:t>
            </a:r>
            <a:r>
              <a:rPr lang="en-US" sz="3200" dirty="0">
                <a:solidFill>
                  <a:schemeClr val="accent1"/>
                </a:solidFill>
              </a:rPr>
              <a:t> el furor de </a:t>
            </a:r>
            <a:r>
              <a:rPr lang="en-US" sz="3200" dirty="0" err="1">
                <a:solidFill>
                  <a:schemeClr val="accent1"/>
                </a:solidFill>
              </a:rPr>
              <a:t>Jehová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sobre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vosotros</a:t>
            </a:r>
            <a:r>
              <a:rPr lang="en-US" sz="3200" dirty="0">
                <a:solidFill>
                  <a:schemeClr val="accent1"/>
                </a:solidFill>
              </a:rPr>
              <a:t>, y </a:t>
            </a:r>
            <a:r>
              <a:rPr lang="en-US" sz="3200" dirty="0" err="1">
                <a:solidFill>
                  <a:schemeClr val="accent1"/>
                </a:solidFill>
              </a:rPr>
              <a:t>cierre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los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cielos</a:t>
            </a:r>
            <a:r>
              <a:rPr lang="en-US" sz="3200" dirty="0">
                <a:solidFill>
                  <a:schemeClr val="accent1"/>
                </a:solidFill>
              </a:rPr>
              <a:t>, y no </a:t>
            </a:r>
            <a:r>
              <a:rPr lang="en-US" sz="3200" dirty="0" err="1">
                <a:solidFill>
                  <a:schemeClr val="accent1"/>
                </a:solidFill>
              </a:rPr>
              <a:t>haya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lluvia</a:t>
            </a:r>
            <a:r>
              <a:rPr lang="is-IS" sz="3200" dirty="0" smtClean="0">
                <a:solidFill>
                  <a:schemeClr val="accent1"/>
                </a:solidFill>
              </a:rPr>
              <a:t>…”</a:t>
            </a:r>
            <a:endParaRPr sz="3200" dirty="0">
              <a:solidFill>
                <a:schemeClr val="accent1"/>
              </a:solidFill>
            </a:endParaRP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rPr sz="3200" dirty="0">
                <a:solidFill>
                  <a:schemeClr val="accent1"/>
                </a:solidFill>
              </a:rPr>
              <a:t>Elias </a:t>
            </a:r>
            <a:r>
              <a:rPr lang="en-US" sz="3200" dirty="0" smtClean="0">
                <a:solidFill>
                  <a:schemeClr val="accent1"/>
                </a:solidFill>
              </a:rPr>
              <a:t>oró con insistencia para que lloviera</a:t>
            </a:r>
            <a:r>
              <a:rPr sz="3200" dirty="0" smtClean="0">
                <a:solidFill>
                  <a:schemeClr val="accent1"/>
                </a:solidFill>
              </a:rPr>
              <a:t> </a:t>
            </a:r>
            <a:r>
              <a:rPr sz="3200" b="1" dirty="0" smtClean="0">
                <a:solidFill>
                  <a:schemeClr val="accent1"/>
                </a:solidFill>
              </a:rPr>
              <a:t>(</a:t>
            </a:r>
            <a:r>
              <a:rPr lang="en-US" sz="3200" b="1" dirty="0" smtClean="0">
                <a:solidFill>
                  <a:schemeClr val="accent1"/>
                </a:solidFill>
              </a:rPr>
              <a:t>Sant.</a:t>
            </a:r>
            <a:r>
              <a:rPr sz="3200" b="1" dirty="0" smtClean="0">
                <a:solidFill>
                  <a:schemeClr val="accent1"/>
                </a:solidFill>
              </a:rPr>
              <a:t> </a:t>
            </a:r>
            <a:r>
              <a:rPr sz="3200" b="1" dirty="0">
                <a:solidFill>
                  <a:schemeClr val="accent1"/>
                </a:solidFill>
              </a:rPr>
              <a:t>5.17). </a:t>
            </a:r>
            <a:r>
              <a:rPr sz="3200" dirty="0" smtClean="0">
                <a:solidFill>
                  <a:schemeClr val="accent1"/>
                </a:solidFill>
              </a:rPr>
              <a:t>“</a:t>
            </a:r>
            <a:r>
              <a:rPr lang="en-US" sz="3200" dirty="0" smtClean="0">
                <a:solidFill>
                  <a:schemeClr val="accent1"/>
                </a:solidFill>
              </a:rPr>
              <a:t>¡Haz Señor como prometiste</a:t>
            </a:r>
            <a:r>
              <a:rPr sz="3200" dirty="0" smtClean="0">
                <a:solidFill>
                  <a:schemeClr val="accent1"/>
                </a:solidFill>
              </a:rPr>
              <a:t>”</a:t>
            </a:r>
            <a:r>
              <a:rPr sz="3200" b="1" dirty="0" smtClean="0">
                <a:solidFill>
                  <a:schemeClr val="accent1"/>
                </a:solidFill>
              </a:rPr>
              <a:t>(</a:t>
            </a:r>
            <a:r>
              <a:rPr sz="3200" b="1" dirty="0">
                <a:solidFill>
                  <a:schemeClr val="accent1"/>
                </a:solidFill>
              </a:rPr>
              <a:t>2 </a:t>
            </a:r>
            <a:r>
              <a:rPr sz="3200" b="1" dirty="0" smtClean="0">
                <a:solidFill>
                  <a:schemeClr val="accent1"/>
                </a:solidFill>
              </a:rPr>
              <a:t>S</a:t>
            </a:r>
            <a:r>
              <a:rPr lang="en-US" sz="3200" b="1" dirty="0" smtClean="0">
                <a:solidFill>
                  <a:schemeClr val="accent1"/>
                </a:solidFill>
              </a:rPr>
              <a:t>a</a:t>
            </a:r>
            <a:r>
              <a:rPr sz="3200" b="1" dirty="0" smtClean="0">
                <a:solidFill>
                  <a:schemeClr val="accent1"/>
                </a:solidFill>
              </a:rPr>
              <a:t>m </a:t>
            </a:r>
            <a:r>
              <a:rPr sz="3200" b="1" dirty="0">
                <a:solidFill>
                  <a:schemeClr val="accent1"/>
                </a:solidFill>
              </a:rPr>
              <a:t>7.25)</a:t>
            </a:r>
            <a:r>
              <a:rPr sz="3200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Antiguo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Testamento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err="1" smtClean="0">
                <a:solidFill>
                  <a:schemeClr val="accent1"/>
                </a:solidFill>
              </a:rPr>
              <a:t>En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días</a:t>
            </a:r>
            <a:r>
              <a:rPr lang="en-US" dirty="0" smtClean="0">
                <a:solidFill>
                  <a:schemeClr val="accent1"/>
                </a:solidFill>
              </a:rPr>
              <a:t> del </a:t>
            </a:r>
            <a:r>
              <a:rPr lang="en-US" dirty="0" err="1" smtClean="0">
                <a:solidFill>
                  <a:schemeClr val="accent1"/>
                </a:solidFill>
              </a:rPr>
              <a:t>rey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Josías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hubo</a:t>
            </a:r>
            <a:r>
              <a:rPr lang="en-US" dirty="0" smtClean="0">
                <a:solidFill>
                  <a:schemeClr val="accent1"/>
                </a:solidFill>
              </a:rPr>
              <a:t> un gran </a:t>
            </a:r>
            <a:r>
              <a:rPr lang="en-US" dirty="0" err="1" smtClean="0">
                <a:solidFill>
                  <a:schemeClr val="accent1"/>
                </a:solidFill>
              </a:rPr>
              <a:t>avivamiento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espiritual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cuyo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detonante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fue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hallado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en</a:t>
            </a:r>
            <a:r>
              <a:rPr lang="en-US" dirty="0" smtClean="0">
                <a:solidFill>
                  <a:schemeClr val="accent1"/>
                </a:solidFill>
              </a:rPr>
              <a:t> las </a:t>
            </a:r>
            <a:r>
              <a:rPr lang="en-US" dirty="0" err="1" smtClean="0">
                <a:solidFill>
                  <a:schemeClr val="accent1"/>
                </a:solidFill>
              </a:rPr>
              <a:t>Sagradas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Escrituras</a:t>
            </a:r>
            <a:r>
              <a:rPr lang="en-US" dirty="0" smtClean="0">
                <a:solidFill>
                  <a:schemeClr val="accent1"/>
                </a:solidFill>
              </a:rPr>
              <a:t>”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(2 Cr 34.14). </a:t>
            </a:r>
          </a:p>
          <a:p>
            <a:pPr>
              <a:buBlip>
                <a:blip r:embed="rId2"/>
              </a:buBlip>
            </a:pPr>
            <a:r>
              <a:rPr dirty="0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1"/>
                </a:solidFill>
              </a:rPr>
              <a:t>l avivamiento en los días de Esdras y Nehemías se dio alrededor de la Palabra que era leída y explicada todas las mañanas, produciendo arrepentimiento y un despertar espiritual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(Ne 8 – 9).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reforma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protestante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568"/>
            </a:pPr>
            <a:r>
              <a:rPr lang="en-US" dirty="0" err="1" smtClean="0">
                <a:solidFill>
                  <a:schemeClr val="accent1"/>
                </a:solidFill>
              </a:rPr>
              <a:t>Fue</a:t>
            </a:r>
            <a:r>
              <a:rPr lang="en-US" dirty="0" smtClean="0">
                <a:solidFill>
                  <a:schemeClr val="accent1"/>
                </a:solidFill>
              </a:rPr>
              <a:t> a </a:t>
            </a:r>
            <a:r>
              <a:rPr lang="en-US" dirty="0" err="1" smtClean="0">
                <a:solidFill>
                  <a:schemeClr val="accent1"/>
                </a:solidFill>
              </a:rPr>
              <a:t>través</a:t>
            </a:r>
            <a:r>
              <a:rPr lang="en-US" dirty="0" smtClean="0">
                <a:solidFill>
                  <a:schemeClr val="accent1"/>
                </a:solidFill>
              </a:rPr>
              <a:t> de la </a:t>
            </a:r>
            <a:r>
              <a:rPr lang="en-US" dirty="0" err="1" smtClean="0">
                <a:solidFill>
                  <a:schemeClr val="accent1"/>
                </a:solidFill>
              </a:rPr>
              <a:t>lectura</a:t>
            </a:r>
            <a:r>
              <a:rPr lang="en-US" dirty="0" smtClean="0">
                <a:solidFill>
                  <a:schemeClr val="accent1"/>
                </a:solidFill>
              </a:rPr>
              <a:t> de las </a:t>
            </a:r>
            <a:r>
              <a:rPr lang="en-US" dirty="0" err="1" smtClean="0">
                <a:solidFill>
                  <a:schemeClr val="accent1"/>
                </a:solidFill>
              </a:rPr>
              <a:t>Escrituras</a:t>
            </a:r>
            <a:r>
              <a:rPr lang="en-US" dirty="0" smtClean="0">
                <a:solidFill>
                  <a:schemeClr val="accent1"/>
                </a:solidFill>
              </a:rPr>
              <a:t> que el padre </a:t>
            </a:r>
            <a:r>
              <a:rPr lang="en-US" dirty="0" err="1" smtClean="0">
                <a:solidFill>
                  <a:schemeClr val="accent1"/>
                </a:solidFill>
              </a:rPr>
              <a:t>Lutero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tuvo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sus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ojos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abiertos</a:t>
            </a:r>
            <a:r>
              <a:rPr lang="en-US" dirty="0" smtClean="0">
                <a:solidFill>
                  <a:schemeClr val="accent1"/>
                </a:solidFill>
              </a:rPr>
              <a:t> para el </a:t>
            </a:r>
            <a:r>
              <a:rPr lang="en-US" dirty="0" err="1" smtClean="0">
                <a:solidFill>
                  <a:schemeClr val="accent1"/>
                </a:solidFill>
              </a:rPr>
              <a:t>hecho</a:t>
            </a:r>
            <a:r>
              <a:rPr lang="en-US" dirty="0" smtClean="0">
                <a:solidFill>
                  <a:schemeClr val="accent1"/>
                </a:solidFill>
              </a:rPr>
              <a:t> de que la </a:t>
            </a:r>
            <a:r>
              <a:rPr lang="en-US" dirty="0" err="1" smtClean="0">
                <a:solidFill>
                  <a:schemeClr val="accent1"/>
                </a:solidFill>
              </a:rPr>
              <a:t>salvación</a:t>
            </a:r>
            <a:r>
              <a:rPr lang="en-US" dirty="0" smtClean="0">
                <a:solidFill>
                  <a:schemeClr val="accent1"/>
                </a:solidFill>
              </a:rPr>
              <a:t> era </a:t>
            </a:r>
            <a:r>
              <a:rPr lang="en-US" dirty="0" err="1" smtClean="0">
                <a:solidFill>
                  <a:schemeClr val="accent1"/>
                </a:solidFill>
              </a:rPr>
              <a:t>gratuita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medio</a:t>
            </a:r>
            <a:r>
              <a:rPr lang="en-US" dirty="0" smtClean="0">
                <a:solidFill>
                  <a:schemeClr val="accent1"/>
                </a:solidFill>
              </a:rPr>
              <a:t> de la </a:t>
            </a:r>
            <a:r>
              <a:rPr lang="en-US" dirty="0" err="1" smtClean="0">
                <a:solidFill>
                  <a:schemeClr val="accent1"/>
                </a:solidFill>
              </a:rPr>
              <a:t>fe</a:t>
            </a:r>
            <a:r>
              <a:rPr lang="en-US" dirty="0" smtClean="0">
                <a:solidFill>
                  <a:schemeClr val="accent1"/>
                </a:solidFill>
              </a:rPr>
              <a:t>, y que </a:t>
            </a:r>
            <a:r>
              <a:rPr lang="en-US" dirty="0" err="1" smtClean="0">
                <a:solidFill>
                  <a:schemeClr val="accent1"/>
                </a:solidFill>
              </a:rPr>
              <a:t>iba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en</a:t>
            </a:r>
            <a:r>
              <a:rPr lang="en-US" dirty="0" smtClean="0">
                <a:solidFill>
                  <a:schemeClr val="accent1"/>
                </a:solidFill>
              </a:rPr>
              <a:t> contra de la </a:t>
            </a:r>
            <a:r>
              <a:rPr lang="en-US" dirty="0" err="1" smtClean="0">
                <a:solidFill>
                  <a:schemeClr val="accent1"/>
                </a:solidFill>
              </a:rPr>
              <a:t>práctica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católica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cobrar</a:t>
            </a:r>
            <a:r>
              <a:rPr lang="en-US" dirty="0" smtClean="0">
                <a:solidFill>
                  <a:schemeClr val="accent1"/>
                </a:solidFill>
              </a:rPr>
              <a:t> para conceder el </a:t>
            </a:r>
            <a:r>
              <a:rPr lang="en-US" dirty="0" err="1" smtClean="0">
                <a:solidFill>
                  <a:schemeClr val="accent1"/>
                </a:solidFill>
              </a:rPr>
              <a:t>perdón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pecados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568"/>
            </a:pPr>
            <a:r>
              <a:rPr lang="en-US" dirty="0" err="1" smtClean="0">
                <a:solidFill>
                  <a:schemeClr val="accent1"/>
                </a:solidFill>
              </a:rPr>
              <a:t>Lutero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tradujo</a:t>
            </a:r>
            <a:r>
              <a:rPr lang="en-US" dirty="0" smtClean="0">
                <a:solidFill>
                  <a:schemeClr val="accent1"/>
                </a:solidFill>
              </a:rPr>
              <a:t> las </a:t>
            </a:r>
            <a:r>
              <a:rPr lang="en-US" dirty="0" err="1" smtClean="0">
                <a:solidFill>
                  <a:schemeClr val="accent1"/>
                </a:solidFill>
              </a:rPr>
              <a:t>Escrituras</a:t>
            </a:r>
            <a:r>
              <a:rPr lang="en-US" dirty="0" smtClean="0">
                <a:solidFill>
                  <a:schemeClr val="accent1"/>
                </a:solidFill>
              </a:rPr>
              <a:t> para el </a:t>
            </a:r>
            <a:r>
              <a:rPr lang="en-US" dirty="0" err="1" smtClean="0">
                <a:solidFill>
                  <a:schemeClr val="accent1"/>
                </a:solidFill>
              </a:rPr>
              <a:t>idioma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su</a:t>
            </a:r>
            <a:r>
              <a:rPr lang="en-US" dirty="0" smtClean="0">
                <a:solidFill>
                  <a:schemeClr val="accent1"/>
                </a:solidFill>
              </a:rPr>
              <a:t> pueblo</a:t>
            </a:r>
            <a:r>
              <a:rPr dirty="0" smtClean="0">
                <a:solidFill>
                  <a:schemeClr val="accent1"/>
                </a:solidFill>
              </a:rPr>
              <a:t>. </a:t>
            </a:r>
            <a:endParaRPr dirty="0">
              <a:solidFill>
                <a:schemeClr val="accent1"/>
              </a:solidFill>
            </a:endParaRPr>
          </a:p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568"/>
            </a:pPr>
            <a:r>
              <a:rPr lang="en-US" dirty="0" smtClean="0">
                <a:solidFill>
                  <a:schemeClr val="accent1"/>
                </a:solidFill>
              </a:rPr>
              <a:t>¡La Palabra de Dios </a:t>
            </a:r>
            <a:r>
              <a:rPr lang="en-US" dirty="0" err="1" smtClean="0">
                <a:solidFill>
                  <a:schemeClr val="accent1"/>
                </a:solidFill>
              </a:rPr>
              <a:t>produjo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una</a:t>
            </a:r>
            <a:r>
              <a:rPr lang="en-US" dirty="0" smtClean="0">
                <a:solidFill>
                  <a:schemeClr val="accent1"/>
                </a:solidFill>
              </a:rPr>
              <a:t> gran </a:t>
            </a:r>
            <a:r>
              <a:rPr lang="en-US" dirty="0" err="1" smtClean="0">
                <a:solidFill>
                  <a:schemeClr val="accent1"/>
                </a:solidFill>
              </a:rPr>
              <a:t>revolución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mundial</a:t>
            </a:r>
            <a:r>
              <a:rPr dirty="0" smtClean="0">
                <a:solidFill>
                  <a:schemeClr val="accent1"/>
                </a:solidFill>
              </a:rPr>
              <a:t>! 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z="5740"/>
            </a:pPr>
            <a:r>
              <a:rPr dirty="0">
                <a:solidFill>
                  <a:schemeClr val="accent1">
                    <a:alpha val="95000"/>
                  </a:schemeClr>
                </a:solidFill>
              </a:rPr>
              <a:t>4 Elementos </a:t>
            </a:r>
          </a:p>
          <a:p>
            <a:pPr defTabSz="479044">
              <a:defRPr sz="5740"/>
            </a:pPr>
            <a:r>
              <a:rPr dirty="0" smtClean="0">
                <a:solidFill>
                  <a:schemeClr val="accent1">
                    <a:alpha val="9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laves</a:t>
            </a:r>
            <a:r>
              <a:rPr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alpha val="95000"/>
                  </a:schemeClr>
                </a:solidFill>
              </a:rPr>
              <a:t>para 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un</a:t>
            </a:r>
            <a:r>
              <a:rPr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alpha val="95000"/>
                  </a:schemeClr>
                </a:solidFill>
              </a:rPr>
              <a:t>Avivamento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b="1" dirty="0" smtClean="0">
                <a:solidFill>
                  <a:schemeClr val="accent1"/>
                </a:solidFill>
              </a:rPr>
              <a:t>Pala</a:t>
            </a:r>
            <a:r>
              <a:rPr lang="en-US" b="1" dirty="0" smtClean="0">
                <a:solidFill>
                  <a:schemeClr val="accent1"/>
                </a:solidFill>
              </a:rPr>
              <a:t>b</a:t>
            </a:r>
            <a:r>
              <a:rPr b="1" dirty="0" smtClean="0">
                <a:solidFill>
                  <a:schemeClr val="accent1"/>
                </a:solidFill>
              </a:rPr>
              <a:t>ra</a:t>
            </a:r>
            <a:endParaRPr b="1" dirty="0">
              <a:solidFill>
                <a:schemeClr val="accent1"/>
              </a:solidFill>
            </a:endParaRPr>
          </a:p>
          <a:p>
            <a:pPr>
              <a:buBlip>
                <a:blip r:embed="rId2"/>
              </a:buBlip>
            </a:pPr>
            <a:r>
              <a:rPr b="1" dirty="0" smtClean="0">
                <a:solidFill>
                  <a:schemeClr val="accent1"/>
                </a:solidFill>
              </a:rPr>
              <a:t>Arrepen</a:t>
            </a:r>
            <a:r>
              <a:rPr lang="en-US" b="1" dirty="0" smtClean="0">
                <a:solidFill>
                  <a:schemeClr val="accent1"/>
                </a:solidFill>
              </a:rPr>
              <a:t>t</a:t>
            </a:r>
            <a:r>
              <a:rPr b="1" dirty="0" smtClean="0">
                <a:solidFill>
                  <a:schemeClr val="accent1"/>
                </a:solidFill>
              </a:rPr>
              <a:t>im</a:t>
            </a:r>
            <a:r>
              <a:rPr lang="en-US" b="1" dirty="0" smtClean="0">
                <a:solidFill>
                  <a:schemeClr val="accent1"/>
                </a:solidFill>
              </a:rPr>
              <a:t>i</a:t>
            </a:r>
            <a:r>
              <a:rPr b="1" dirty="0" smtClean="0">
                <a:solidFill>
                  <a:schemeClr val="accent1"/>
                </a:solidFill>
              </a:rPr>
              <a:t>ento </a:t>
            </a:r>
            <a:endParaRPr b="1" dirty="0">
              <a:solidFill>
                <a:schemeClr val="accent1"/>
              </a:solidFill>
            </a:endParaRPr>
          </a:p>
          <a:p>
            <a:pPr>
              <a:buBlip>
                <a:blip r:embed="rId2"/>
              </a:buBlip>
            </a:pPr>
            <a:r>
              <a:rPr b="1" dirty="0" smtClean="0">
                <a:solidFill>
                  <a:schemeClr val="accent1"/>
                </a:solidFill>
              </a:rPr>
              <a:t>Ora</a:t>
            </a:r>
            <a:r>
              <a:rPr lang="en-US" b="1" dirty="0" smtClean="0">
                <a:solidFill>
                  <a:schemeClr val="accent1"/>
                </a:solidFill>
              </a:rPr>
              <a:t>ción</a:t>
            </a:r>
            <a:endParaRPr b="1" dirty="0">
              <a:solidFill>
                <a:schemeClr val="accent1"/>
              </a:solidFill>
            </a:endParaRPr>
          </a:p>
          <a:p>
            <a:pPr>
              <a:buBlip>
                <a:blip r:embed="rId2"/>
              </a:buBlip>
            </a:pPr>
            <a:r>
              <a:rPr b="1" dirty="0" smtClean="0">
                <a:solidFill>
                  <a:schemeClr val="accent1"/>
                </a:solidFill>
              </a:rPr>
              <a:t>Obedi</a:t>
            </a:r>
            <a:r>
              <a:rPr lang="en-US" b="1" dirty="0" smtClean="0">
                <a:solidFill>
                  <a:schemeClr val="accent1"/>
                </a:solidFill>
              </a:rPr>
              <a:t>e</a:t>
            </a:r>
            <a:r>
              <a:rPr b="1" dirty="0" smtClean="0">
                <a:solidFill>
                  <a:schemeClr val="accent1"/>
                </a:solidFill>
              </a:rPr>
              <a:t>ncia</a:t>
            </a:r>
            <a:endParaRPr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6230"/>
            </a:lvl1pPr>
          </a:lstStyle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El gran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avivamiento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wesleyano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smtClean="0">
                <a:solidFill>
                  <a:schemeClr val="accent1"/>
                </a:solidFill>
              </a:rPr>
              <a:t>Wesley</a:t>
            </a:r>
            <a:r>
              <a:rPr lang="en-US" dirty="0" smtClean="0">
                <a:solidFill>
                  <a:schemeClr val="accent1"/>
                </a:solidFill>
              </a:rPr>
              <a:t> estaba escuchando una exposición de un pasaje de Romanos cuando sintió en su corazón un calor extraño.</a:t>
            </a:r>
            <a:r>
              <a:rPr dirty="0" smtClean="0">
                <a:solidFill>
                  <a:schemeClr val="accent1"/>
                </a:solidFill>
              </a:rPr>
              <a:t>!  </a:t>
            </a:r>
            <a:endParaRPr dirty="0">
              <a:solidFill>
                <a:schemeClr val="accent1"/>
              </a:solidFill>
            </a:endParaRPr>
          </a:p>
          <a:p>
            <a:pPr>
              <a:buBlip>
                <a:blip r:embed="rId2"/>
              </a:buBlip>
            </a:pPr>
            <a:r>
              <a:rPr dirty="0">
                <a:solidFill>
                  <a:schemeClr val="accent1"/>
                </a:solidFill>
              </a:rPr>
              <a:t>Wesley </a:t>
            </a:r>
            <a:r>
              <a:rPr dirty="0" smtClean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ijo</a:t>
            </a:r>
            <a:r>
              <a:rPr dirty="0" smtClean="0">
                <a:solidFill>
                  <a:schemeClr val="accent1"/>
                </a:solidFill>
              </a:rPr>
              <a:t>: “</a:t>
            </a:r>
            <a:r>
              <a:rPr lang="en-US" dirty="0" smtClean="0">
                <a:solidFill>
                  <a:schemeClr val="accent1"/>
                </a:solidFill>
              </a:rPr>
              <a:t>¡Soy un hombre de un solo libro!”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6440"/>
            </a:lvl1pPr>
          </a:lstStyle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El mayor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avivamiento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historia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>
                <a:solidFill>
                  <a:schemeClr val="accent1"/>
                </a:solidFill>
              </a:rPr>
              <a:t> </a:t>
            </a:r>
            <a:r>
              <a:rPr lang="en-US" dirty="0" smtClean="0">
                <a:solidFill>
                  <a:schemeClr val="accent1"/>
                </a:solidFill>
              </a:rPr>
              <a:t>¡El mayor avivamiento se dio cuando el Verbo se hizo carne</a:t>
            </a:r>
            <a:r>
              <a:rPr dirty="0" smtClean="0">
                <a:solidFill>
                  <a:schemeClr val="accent1"/>
                </a:solidFill>
              </a:rPr>
              <a:t>!</a:t>
            </a:r>
            <a:endParaRPr dirty="0">
              <a:solidFill>
                <a:schemeClr val="accent1"/>
              </a:solidFill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1"/>
                </a:solidFill>
              </a:rPr>
              <a:t>¡</a:t>
            </a:r>
            <a:r>
              <a:rPr dirty="0" err="1" smtClean="0">
                <a:solidFill>
                  <a:schemeClr val="accent1"/>
                </a:solidFill>
              </a:rPr>
              <a:t>Avivam</a:t>
            </a:r>
            <a:r>
              <a:rPr lang="en-US" dirty="0" err="1" smtClean="0">
                <a:solidFill>
                  <a:schemeClr val="accent1"/>
                </a:solidFill>
              </a:rPr>
              <a:t>iento</a:t>
            </a:r>
            <a:r>
              <a:rPr lang="en-US" dirty="0" smtClean="0">
                <a:solidFill>
                  <a:schemeClr val="accent1"/>
                </a:solidFill>
              </a:rPr>
              <a:t> es la encarnación de la Palabra de Dios! </a:t>
            </a:r>
            <a:r>
              <a:rPr lang="en-US" dirty="0" err="1" smtClean="0">
                <a:solidFill>
                  <a:schemeClr val="accent1"/>
                </a:solidFill>
              </a:rPr>
              <a:t>Es</a:t>
            </a:r>
            <a:r>
              <a:rPr lang="en-US" dirty="0" smtClean="0">
                <a:solidFill>
                  <a:schemeClr val="accent1"/>
                </a:solidFill>
              </a:rPr>
              <a:t> la </a:t>
            </a:r>
            <a:r>
              <a:rPr lang="en-US" dirty="0" err="1" smtClean="0">
                <a:solidFill>
                  <a:schemeClr val="accent1"/>
                </a:solidFill>
              </a:rPr>
              <a:t>intervención</a:t>
            </a:r>
            <a:r>
              <a:rPr lang="en-US" dirty="0" smtClean="0">
                <a:solidFill>
                  <a:schemeClr val="accent1"/>
                </a:solidFill>
              </a:rPr>
              <a:t> de Dios </a:t>
            </a:r>
            <a:r>
              <a:rPr lang="en-US" dirty="0" err="1" smtClean="0">
                <a:solidFill>
                  <a:schemeClr val="accent1"/>
                </a:solidFill>
              </a:rPr>
              <a:t>en</a:t>
            </a:r>
            <a:r>
              <a:rPr lang="en-US" dirty="0" smtClean="0">
                <a:solidFill>
                  <a:schemeClr val="accent1"/>
                </a:solidFill>
              </a:rPr>
              <a:t> la </a:t>
            </a:r>
            <a:r>
              <a:rPr lang="en-US" dirty="0" err="1" smtClean="0">
                <a:solidFill>
                  <a:schemeClr val="accent1"/>
                </a:solidFill>
              </a:rPr>
              <a:t>historia</a:t>
            </a:r>
            <a:r>
              <a:rPr lang="en-US" dirty="0" smtClean="0">
                <a:solidFill>
                  <a:schemeClr val="accent1"/>
                </a:solidFill>
              </a:rPr>
              <a:t>!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810"/>
            </a:lvl1pPr>
          </a:lstStyle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Iglesia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se ha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desviado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de la Palabra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>
                <a:solidFill>
                  <a:schemeClr val="accent1"/>
                </a:solidFill>
              </a:rPr>
              <a:t>“… </a:t>
            </a:r>
            <a:r>
              <a:rPr lang="en-US" dirty="0" smtClean="0">
                <a:solidFill>
                  <a:schemeClr val="accent1"/>
                </a:solidFill>
              </a:rPr>
              <a:t>un pueblo que conoce a su Dios se volverá fuerte y activo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</a:t>
            </a:r>
            <a:r>
              <a:rPr dirty="0" smtClean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dirty="0" smtClean="0">
                <a:solidFill>
                  <a:schemeClr val="accent1"/>
                </a:solidFill>
              </a:rPr>
              <a:t>n </a:t>
            </a:r>
            <a:r>
              <a:rPr dirty="0">
                <a:solidFill>
                  <a:schemeClr val="accent1"/>
                </a:solidFill>
              </a:rPr>
              <a:t>11.32). </a:t>
            </a:r>
          </a:p>
          <a:p>
            <a:pPr>
              <a:buBlip>
                <a:blip r:embed="rId2"/>
              </a:buBlip>
            </a:pPr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 smtClean="0">
                <a:solidFill>
                  <a:schemeClr val="accent1"/>
                </a:solidFill>
              </a:rPr>
              <a:t>Mi pueblo muere por falta de conocimiento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</a:t>
            </a:r>
            <a:r>
              <a:rPr dirty="0" smtClean="0">
                <a:solidFill>
                  <a:schemeClr val="accent1"/>
                </a:solidFill>
              </a:rPr>
              <a:t>Os</a:t>
            </a:r>
            <a:r>
              <a:rPr lang="en-US" dirty="0" smtClean="0">
                <a:solidFill>
                  <a:schemeClr val="accent1"/>
                </a:solidFill>
              </a:rPr>
              <a:t>e.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4.6).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Iglesia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se ha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desviado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de la Palabra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6728023" y="2720751"/>
            <a:ext cx="5452121" cy="629329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defTabSz="525779">
              <a:lnSpc>
                <a:spcPct val="120000"/>
              </a:lnSpc>
              <a:spcBef>
                <a:spcPts val="300"/>
              </a:spcBef>
              <a:buBlip>
                <a:blip r:embed="rId2"/>
              </a:buBlip>
              <a:defRPr sz="2970"/>
            </a:pPr>
            <a:r>
              <a:rPr dirty="0">
                <a:solidFill>
                  <a:schemeClr val="accent1"/>
                </a:solidFill>
              </a:rPr>
              <a:t>relativismo moral</a:t>
            </a:r>
          </a:p>
          <a:p>
            <a:pPr marL="342900" indent="-342900" defTabSz="525779">
              <a:lnSpc>
                <a:spcPct val="120000"/>
              </a:lnSpc>
              <a:spcBef>
                <a:spcPts val="300"/>
              </a:spcBef>
              <a:buBlip>
                <a:blip r:embed="rId2"/>
              </a:buBlip>
              <a:defRPr sz="2970"/>
            </a:pPr>
            <a:r>
              <a:rPr dirty="0">
                <a:solidFill>
                  <a:schemeClr val="accent1"/>
                </a:solidFill>
              </a:rPr>
              <a:t>cristianismo nominal</a:t>
            </a:r>
          </a:p>
          <a:p>
            <a:pPr marL="342900" indent="-342900" defTabSz="525779">
              <a:lnSpc>
                <a:spcPct val="120000"/>
              </a:lnSpc>
              <a:spcBef>
                <a:spcPts val="300"/>
              </a:spcBef>
              <a:buBlip>
                <a:blip r:embed="rId2"/>
              </a:buBlip>
              <a:defRPr sz="2970"/>
            </a:pPr>
            <a:r>
              <a:rPr lang="en-US" dirty="0" err="1" smtClean="0">
                <a:solidFill>
                  <a:schemeClr val="accent1"/>
                </a:solidFill>
              </a:rPr>
              <a:t>C</a:t>
            </a:r>
            <a:r>
              <a:rPr dirty="0" err="1" smtClean="0">
                <a:solidFill>
                  <a:schemeClr val="accent1"/>
                </a:solidFill>
              </a:rPr>
              <a:t>onvers</a:t>
            </a:r>
            <a:r>
              <a:rPr lang="en-US" dirty="0" err="1" smtClean="0">
                <a:solidFill>
                  <a:schemeClr val="accent1"/>
                </a:solidFill>
              </a:rPr>
              <a:t>iones</a:t>
            </a:r>
            <a:r>
              <a:rPr lang="en-US" dirty="0" smtClean="0">
                <a:solidFill>
                  <a:schemeClr val="accent1"/>
                </a:solidFill>
              </a:rPr>
              <a:t> falsas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525779">
              <a:lnSpc>
                <a:spcPct val="120000"/>
              </a:lnSpc>
              <a:spcBef>
                <a:spcPts val="300"/>
              </a:spcBef>
              <a:buBlip>
                <a:blip r:embed="rId2"/>
              </a:buBlip>
              <a:defRPr sz="2970"/>
            </a:pPr>
            <a:r>
              <a:rPr lang="en-US" dirty="0" err="1" smtClean="0">
                <a:solidFill>
                  <a:schemeClr val="accent1"/>
                </a:solidFill>
              </a:rPr>
              <a:t>C</a:t>
            </a:r>
            <a:r>
              <a:rPr dirty="0" err="1" smtClean="0">
                <a:solidFill>
                  <a:schemeClr val="accent1"/>
                </a:solidFill>
              </a:rPr>
              <a:t>re</a:t>
            </a:r>
            <a:r>
              <a:rPr lang="en-US" dirty="0" err="1" smtClean="0">
                <a:solidFill>
                  <a:schemeClr val="accent1"/>
                </a:solidFill>
              </a:rPr>
              <a:t>cimiento</a:t>
            </a:r>
            <a:r>
              <a:rPr lang="en-US" dirty="0" smtClean="0">
                <a:solidFill>
                  <a:schemeClr val="accent1"/>
                </a:solidFill>
              </a:rPr>
              <a:t> sin </a:t>
            </a:r>
            <a:r>
              <a:rPr lang="en-US" dirty="0" err="1" smtClean="0">
                <a:solidFill>
                  <a:schemeClr val="accent1"/>
                </a:solidFill>
              </a:rPr>
              <a:t>calidad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525779">
              <a:lnSpc>
                <a:spcPct val="120000"/>
              </a:lnSpc>
              <a:spcBef>
                <a:spcPts val="300"/>
              </a:spcBef>
              <a:buBlip>
                <a:blip r:embed="rId2"/>
              </a:buBlip>
              <a:defRPr sz="2970"/>
            </a:pPr>
            <a:r>
              <a:rPr dirty="0">
                <a:solidFill>
                  <a:schemeClr val="accent1"/>
                </a:solidFill>
              </a:rPr>
              <a:t>mania de grandeza</a:t>
            </a:r>
          </a:p>
          <a:p>
            <a:pPr marL="342900" indent="-342900" defTabSz="525779">
              <a:lnSpc>
                <a:spcPct val="120000"/>
              </a:lnSpc>
              <a:spcBef>
                <a:spcPts val="300"/>
              </a:spcBef>
              <a:buBlip>
                <a:blip r:embed="rId2"/>
              </a:buBlip>
              <a:defRPr sz="2970"/>
            </a:pPr>
            <a:r>
              <a:rPr lang="en-US" dirty="0" err="1" smtClean="0">
                <a:solidFill>
                  <a:schemeClr val="accent1"/>
                </a:solidFill>
              </a:rPr>
              <a:t>A</a:t>
            </a:r>
            <a:r>
              <a:rPr dirty="0" err="1" smtClean="0">
                <a:solidFill>
                  <a:schemeClr val="accent1"/>
                </a:solidFill>
              </a:rPr>
              <a:t>mbi</a:t>
            </a:r>
            <a:r>
              <a:rPr lang="en-US" dirty="0" err="1" smtClean="0">
                <a:solidFill>
                  <a:schemeClr val="accent1"/>
                </a:solidFill>
              </a:rPr>
              <a:t>ciones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políticas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525779">
              <a:lnSpc>
                <a:spcPct val="120000"/>
              </a:lnSpc>
              <a:spcBef>
                <a:spcPts val="300"/>
              </a:spcBef>
              <a:buBlip>
                <a:blip r:embed="rId2"/>
              </a:buBlip>
              <a:defRPr sz="2970"/>
            </a:pPr>
            <a:r>
              <a:rPr dirty="0">
                <a:solidFill>
                  <a:schemeClr val="accent1"/>
                </a:solidFill>
              </a:rPr>
              <a:t>antropocentrismo </a:t>
            </a:r>
          </a:p>
          <a:p>
            <a:pPr marL="342900" indent="-342900" defTabSz="525779">
              <a:lnSpc>
                <a:spcPct val="120000"/>
              </a:lnSpc>
              <a:spcBef>
                <a:spcPts val="300"/>
              </a:spcBef>
              <a:buBlip>
                <a:blip r:embed="rId2"/>
              </a:buBlip>
              <a:defRPr sz="2970"/>
            </a:pPr>
            <a:r>
              <a:rPr dirty="0">
                <a:solidFill>
                  <a:schemeClr val="accent1"/>
                </a:solidFill>
              </a:rPr>
              <a:t>Pragmatismo, </a:t>
            </a:r>
            <a:r>
              <a:rPr lang="en-US" dirty="0" smtClean="0">
                <a:solidFill>
                  <a:schemeClr val="accent1"/>
                </a:solidFill>
              </a:rPr>
              <a:t>en donde la acción del Espíritu es dejada de lado en favor de los métodos humanos</a:t>
            </a:r>
            <a:r>
              <a:rPr dirty="0" smtClean="0">
                <a:solidFill>
                  <a:schemeClr val="accent1"/>
                </a:solidFill>
              </a:rPr>
              <a:t>.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812799" y="2951730"/>
            <a:ext cx="5458225" cy="583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81000" indent="-381000" algn="l">
              <a:lnSpc>
                <a:spcPct val="120000"/>
              </a:lnSpc>
              <a:spcBef>
                <a:spcPts val="400"/>
              </a:spcBef>
              <a:buSzPct val="40000"/>
              <a:buBlip>
                <a:blip r:embed="rId2"/>
              </a:buBlip>
            </a:pPr>
            <a:r>
              <a:rPr dirty="0">
                <a:solidFill>
                  <a:schemeClr val="accent1"/>
                </a:solidFill>
              </a:rPr>
              <a:t>teologia </a:t>
            </a:r>
            <a:r>
              <a:rPr dirty="0" smtClean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e la</a:t>
            </a:r>
            <a:r>
              <a:rPr dirty="0" smtClean="0">
                <a:solidFill>
                  <a:schemeClr val="accent1"/>
                </a:solidFill>
              </a:rPr>
              <a:t> prosperidad</a:t>
            </a:r>
            <a:endParaRPr dirty="0">
              <a:solidFill>
                <a:schemeClr val="accent1"/>
              </a:solidFill>
            </a:endParaRPr>
          </a:p>
          <a:p>
            <a:pPr marL="381000" indent="-381000" algn="l">
              <a:lnSpc>
                <a:spcPct val="120000"/>
              </a:lnSpc>
              <a:spcBef>
                <a:spcPts val="400"/>
              </a:spcBef>
              <a:buSzPct val="40000"/>
              <a:buBlip>
                <a:blip r:embed="rId2"/>
              </a:buBlip>
            </a:pPr>
            <a:r>
              <a:rPr dirty="0">
                <a:solidFill>
                  <a:schemeClr val="accent1"/>
                </a:solidFill>
              </a:rPr>
              <a:t>neopentecostalismo</a:t>
            </a:r>
          </a:p>
          <a:p>
            <a:pPr marL="381000" indent="-381000" algn="l">
              <a:lnSpc>
                <a:spcPct val="120000"/>
              </a:lnSpc>
              <a:spcBef>
                <a:spcPts val="400"/>
              </a:spcBef>
              <a:buSzPct val="40000"/>
              <a:buBlip>
                <a:blip r:embed="rId2"/>
              </a:buBlip>
            </a:pPr>
            <a:r>
              <a:rPr dirty="0">
                <a:solidFill>
                  <a:schemeClr val="accent1"/>
                </a:solidFill>
              </a:rPr>
              <a:t>emocionalismo</a:t>
            </a:r>
          </a:p>
          <a:p>
            <a:pPr marL="381000" indent="-381000" algn="l">
              <a:lnSpc>
                <a:spcPct val="120000"/>
              </a:lnSpc>
              <a:spcBef>
                <a:spcPts val="400"/>
              </a:spcBef>
              <a:buSzPct val="40000"/>
              <a:buBlip>
                <a:blip r:embed="rId2"/>
              </a:buBlip>
            </a:pPr>
            <a:r>
              <a:rPr dirty="0">
                <a:solidFill>
                  <a:schemeClr val="accent1"/>
                </a:solidFill>
              </a:rPr>
              <a:t>práticas bizarras</a:t>
            </a:r>
          </a:p>
          <a:p>
            <a:pPr marL="381000" indent="-381000" algn="l">
              <a:lnSpc>
                <a:spcPct val="120000"/>
              </a:lnSpc>
              <a:spcBef>
                <a:spcPts val="400"/>
              </a:spcBef>
              <a:buSzPct val="40000"/>
              <a:buBlip>
                <a:blip r:embed="rId2"/>
              </a:buBlip>
            </a:pPr>
            <a:r>
              <a:rPr lang="en-US" dirty="0" smtClean="0">
                <a:solidFill>
                  <a:schemeClr val="accent1"/>
                </a:solidFill>
              </a:rPr>
              <a:t>Fuego </a:t>
            </a:r>
            <a:r>
              <a:rPr lang="en-US" dirty="0" err="1" smtClean="0">
                <a:solidFill>
                  <a:schemeClr val="accent1"/>
                </a:solidFill>
              </a:rPr>
              <a:t>extraño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en</a:t>
            </a:r>
            <a:r>
              <a:rPr lang="en-US" dirty="0" smtClean="0">
                <a:solidFill>
                  <a:schemeClr val="accent1"/>
                </a:solidFill>
              </a:rPr>
              <a:t> el altar</a:t>
            </a:r>
            <a:endParaRPr dirty="0">
              <a:solidFill>
                <a:schemeClr val="accent1"/>
              </a:solidFill>
            </a:endParaRPr>
          </a:p>
          <a:p>
            <a:pPr marL="381000" indent="-381000" algn="l">
              <a:lnSpc>
                <a:spcPct val="120000"/>
              </a:lnSpc>
              <a:spcBef>
                <a:spcPts val="400"/>
              </a:spcBef>
              <a:buSzPct val="40000"/>
              <a:buBlip>
                <a:blip r:embed="rId2"/>
              </a:buBlip>
            </a:pPr>
            <a:r>
              <a:rPr dirty="0">
                <a:solidFill>
                  <a:schemeClr val="accent1"/>
                </a:solidFill>
              </a:rPr>
              <a:t>materialismo </a:t>
            </a:r>
          </a:p>
          <a:p>
            <a:pPr marL="381000" indent="-381000" algn="l">
              <a:lnSpc>
                <a:spcPct val="120000"/>
              </a:lnSpc>
              <a:spcBef>
                <a:spcPts val="400"/>
              </a:spcBef>
              <a:buSzPct val="40000"/>
              <a:buBlip>
                <a:blip r:embed="rId2"/>
              </a:buBlip>
            </a:pPr>
            <a:r>
              <a:rPr lang="en-US" dirty="0" err="1" smtClean="0">
                <a:solidFill>
                  <a:schemeClr val="accent1"/>
                </a:solidFill>
              </a:rPr>
              <a:t>C</a:t>
            </a:r>
            <a:r>
              <a:rPr dirty="0" err="1" smtClean="0">
                <a:solidFill>
                  <a:schemeClr val="accent1"/>
                </a:solidFill>
              </a:rPr>
              <a:t>om</a:t>
            </a:r>
            <a:r>
              <a:rPr lang="en-US" dirty="0" err="1" smtClean="0">
                <a:solidFill>
                  <a:schemeClr val="accent1"/>
                </a:solidFill>
              </a:rPr>
              <a:t>ercio</a:t>
            </a:r>
            <a:r>
              <a:rPr lang="en-US" dirty="0" smtClean="0">
                <a:solidFill>
                  <a:schemeClr val="accent1"/>
                </a:solidFill>
              </a:rPr>
              <a:t> de la </a:t>
            </a:r>
            <a:r>
              <a:rPr lang="en-US" dirty="0" err="1" smtClean="0">
                <a:solidFill>
                  <a:schemeClr val="accent1"/>
                </a:solidFill>
              </a:rPr>
              <a:t>fe</a:t>
            </a:r>
            <a:endParaRPr dirty="0">
              <a:solidFill>
                <a:schemeClr val="accent1"/>
              </a:solidFill>
            </a:endParaRPr>
          </a:p>
          <a:p>
            <a:pPr marL="381000" indent="-381000" algn="l">
              <a:lnSpc>
                <a:spcPct val="120000"/>
              </a:lnSpc>
              <a:spcBef>
                <a:spcPts val="400"/>
              </a:spcBef>
              <a:buSzPct val="40000"/>
              <a:buBlip>
                <a:blip r:embed="rId2"/>
              </a:buBlip>
            </a:pPr>
            <a:r>
              <a:rPr dirty="0">
                <a:solidFill>
                  <a:schemeClr val="accent1"/>
                </a:solidFill>
              </a:rPr>
              <a:t>culto a </a:t>
            </a:r>
            <a:r>
              <a:rPr lang="en-US" dirty="0" smtClean="0">
                <a:solidFill>
                  <a:schemeClr val="accent1"/>
                </a:solidFill>
              </a:rPr>
              <a:t>la </a:t>
            </a:r>
            <a:r>
              <a:rPr dirty="0" smtClean="0">
                <a:solidFill>
                  <a:schemeClr val="accent1"/>
                </a:solidFill>
              </a:rPr>
              <a:t>personalidad</a:t>
            </a:r>
            <a:endParaRPr dirty="0">
              <a:solidFill>
                <a:schemeClr val="accent1"/>
              </a:solidFill>
            </a:endParaRPr>
          </a:p>
          <a:p>
            <a:pPr marL="381000" indent="-381000" algn="l">
              <a:lnSpc>
                <a:spcPct val="120000"/>
              </a:lnSpc>
              <a:spcBef>
                <a:spcPts val="400"/>
              </a:spcBef>
              <a:buSzPct val="40000"/>
              <a:buBlip>
                <a:blip r:embed="rId2"/>
              </a:buBlip>
            </a:pPr>
            <a:r>
              <a:rPr lang="en-US" dirty="0" err="1" smtClean="0">
                <a:solidFill>
                  <a:schemeClr val="accent1"/>
                </a:solidFill>
              </a:rPr>
              <a:t>E</a:t>
            </a:r>
            <a:r>
              <a:rPr dirty="0" err="1" smtClean="0">
                <a:solidFill>
                  <a:schemeClr val="accent1"/>
                </a:solidFill>
              </a:rPr>
              <a:t>sc</a:t>
            </a:r>
            <a:r>
              <a:rPr lang="en-US" dirty="0" err="1" smtClean="0">
                <a:solidFill>
                  <a:schemeClr val="accent1"/>
                </a:solidFill>
              </a:rPr>
              <a:t>á</a:t>
            </a:r>
            <a:r>
              <a:rPr dirty="0" err="1" smtClean="0">
                <a:solidFill>
                  <a:schemeClr val="accent1"/>
                </a:solidFill>
              </a:rPr>
              <a:t>ndalos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de </a:t>
            </a:r>
            <a:r>
              <a:rPr dirty="0" err="1">
                <a:solidFill>
                  <a:schemeClr val="accent1"/>
                </a:solidFill>
              </a:rPr>
              <a:t>toda</a:t>
            </a:r>
            <a:r>
              <a:rPr dirty="0">
                <a:solidFill>
                  <a:schemeClr val="accent1"/>
                </a:solidFill>
              </a:rPr>
              <a:t> </a:t>
            </a:r>
            <a:r>
              <a:rPr dirty="0" err="1" smtClean="0">
                <a:solidFill>
                  <a:schemeClr val="accent1"/>
                </a:solidFill>
              </a:rPr>
              <a:t>esp</a:t>
            </a:r>
            <a:r>
              <a:rPr lang="en-US" dirty="0" err="1" smtClean="0">
                <a:solidFill>
                  <a:schemeClr val="accent1"/>
                </a:solidFill>
              </a:rPr>
              <a:t>ecie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5530"/>
            </a:pPr>
            <a:r>
              <a:rPr dirty="0" smtClean="0">
                <a:solidFill>
                  <a:schemeClr val="accent1">
                    <a:alpha val="95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Vivifícame según tu Palabra</a:t>
            </a:r>
            <a:r>
              <a:rPr dirty="0" smtClean="0">
                <a:solidFill>
                  <a:schemeClr val="accent1">
                    <a:alpha val="95000"/>
                  </a:schemeClr>
                </a:solidFill>
              </a:rPr>
              <a:t>!” 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  <a:p>
            <a:pPr defTabSz="461518">
              <a:defRPr sz="5530"/>
            </a:pPr>
            <a:r>
              <a:rPr dirty="0">
                <a:solidFill>
                  <a:schemeClr val="accent1">
                    <a:alpha val="95000"/>
                  </a:schemeClr>
                </a:solidFill>
              </a:rPr>
              <a:t>(</a:t>
            </a:r>
            <a:r>
              <a:rPr dirty="0" smtClean="0">
                <a:solidFill>
                  <a:schemeClr val="accent1">
                    <a:alpha val="9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a</a:t>
            </a:r>
            <a:r>
              <a:rPr dirty="0" smtClean="0">
                <a:solidFill>
                  <a:schemeClr val="accent1">
                    <a:alpha val="95000"/>
                  </a:schemeClr>
                </a:solidFill>
              </a:rPr>
              <a:t>l </a:t>
            </a:r>
            <a:r>
              <a:rPr dirty="0">
                <a:solidFill>
                  <a:schemeClr val="accent1">
                    <a:alpha val="95000"/>
                  </a:schemeClr>
                </a:solidFill>
              </a:rPr>
              <a:t>119.25)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rPr lang="en-US" dirty="0" err="1" smtClean="0">
                <a:solidFill>
                  <a:schemeClr val="accent1"/>
                </a:solidFill>
              </a:rPr>
              <a:t>Necesitamos</a:t>
            </a:r>
            <a:r>
              <a:rPr lang="en-US" dirty="0" smtClean="0">
                <a:solidFill>
                  <a:schemeClr val="accent1"/>
                </a:solidFill>
              </a:rPr>
              <a:t> de un </a:t>
            </a:r>
            <a:r>
              <a:rPr lang="en-US" dirty="0" err="1" smtClean="0">
                <a:solidFill>
                  <a:schemeClr val="accent1"/>
                </a:solidFill>
              </a:rPr>
              <a:t>avivamiento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genuino</a:t>
            </a:r>
            <a:r>
              <a:rPr lang="en-US" dirty="0" smtClean="0">
                <a:solidFill>
                  <a:schemeClr val="accent1"/>
                </a:solidFill>
              </a:rPr>
              <a:t> al </a:t>
            </a:r>
            <a:r>
              <a:rPr lang="en-US" dirty="0" err="1" smtClean="0">
                <a:solidFill>
                  <a:schemeClr val="accent1"/>
                </a:solidFill>
              </a:rPr>
              <a:t>estilo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antiguo</a:t>
            </a:r>
            <a:r>
              <a:rPr lang="en-US" dirty="0" smtClean="0">
                <a:solidFill>
                  <a:schemeClr val="accent1"/>
                </a:solidFill>
              </a:rPr>
              <a:t>, que se </a:t>
            </a:r>
            <a:r>
              <a:rPr lang="en-US" dirty="0" err="1" smtClean="0">
                <a:solidFill>
                  <a:schemeClr val="accent1"/>
                </a:solidFill>
              </a:rPr>
              <a:t>dé</a:t>
            </a:r>
            <a:r>
              <a:rPr lang="en-US" dirty="0" smtClean="0">
                <a:solidFill>
                  <a:schemeClr val="accent1"/>
                </a:solidFill>
              </a:rPr>
              <a:t> a </a:t>
            </a:r>
            <a:r>
              <a:rPr lang="en-US" dirty="0" err="1" smtClean="0">
                <a:solidFill>
                  <a:schemeClr val="accent1"/>
                </a:solidFill>
              </a:rPr>
              <a:t>través</a:t>
            </a:r>
            <a:r>
              <a:rPr lang="en-US" dirty="0" smtClean="0">
                <a:solidFill>
                  <a:schemeClr val="accent1"/>
                </a:solidFill>
              </a:rPr>
              <a:t> del </a:t>
            </a:r>
            <a:r>
              <a:rPr lang="en-US" dirty="0" err="1" smtClean="0">
                <a:solidFill>
                  <a:schemeClr val="accent1"/>
                </a:solidFill>
              </a:rPr>
              <a:t>retorno</a:t>
            </a:r>
            <a:r>
              <a:rPr lang="en-US" dirty="0" smtClean="0">
                <a:solidFill>
                  <a:schemeClr val="accent1"/>
                </a:solidFill>
              </a:rPr>
              <a:t> a la Palabra de Dios y que </a:t>
            </a:r>
            <a:r>
              <a:rPr lang="en-US" dirty="0" err="1" smtClean="0">
                <a:solidFill>
                  <a:schemeClr val="accent1"/>
                </a:solidFill>
              </a:rPr>
              <a:t>produzca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frutos</a:t>
            </a:r>
            <a:r>
              <a:rPr lang="en-US" dirty="0" smtClean="0">
                <a:solidFill>
                  <a:schemeClr val="accent1"/>
                </a:solidFill>
              </a:rPr>
              <a:t> de la </a:t>
            </a:r>
            <a:r>
              <a:rPr lang="en-US" dirty="0" err="1" smtClean="0">
                <a:solidFill>
                  <a:schemeClr val="accent1"/>
                </a:solidFill>
              </a:rPr>
              <a:t>semilla</a:t>
            </a:r>
            <a:r>
              <a:rPr lang="en-US" dirty="0" smtClean="0">
                <a:solidFill>
                  <a:schemeClr val="accent1"/>
                </a:solidFill>
              </a:rPr>
              <a:t> de la </a:t>
            </a:r>
            <a:r>
              <a:rPr lang="en-US" dirty="0" err="1" smtClean="0">
                <a:solidFill>
                  <a:schemeClr val="accent1"/>
                </a:solidFill>
              </a:rPr>
              <a:t>bendita</a:t>
            </a:r>
            <a:r>
              <a:rPr lang="en-US" dirty="0" smtClean="0">
                <a:solidFill>
                  <a:schemeClr val="accent1"/>
                </a:solidFill>
              </a:rPr>
              <a:t> Palabra (Marcos 4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.20), 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los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frutos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del 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Espíritu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(Gal. 5.22 y 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Ef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. 5.9), y 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los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frutos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dignos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arrepentimiento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(Mat. 3.8)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Placeholder 204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95618" y="129681"/>
            <a:ext cx="12609183" cy="6226105"/>
          </a:xfrm>
          <a:prstGeom prst="rect">
            <a:avLst/>
          </a:prstGeom>
        </p:spPr>
      </p:pic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Arrepentimiento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z="5740"/>
            </a:pP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El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arrepentimiento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precede al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avivamiento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err="1" smtClean="0">
                <a:solidFill>
                  <a:schemeClr val="accent1"/>
                </a:solidFill>
              </a:rPr>
              <a:t>Todos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grandes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Avivamientos</a:t>
            </a:r>
            <a:r>
              <a:rPr lang="en-US" dirty="0" smtClean="0">
                <a:solidFill>
                  <a:schemeClr val="accent1"/>
                </a:solidFill>
              </a:rPr>
              <a:t> de la </a:t>
            </a:r>
            <a:r>
              <a:rPr lang="en-US" dirty="0" err="1" smtClean="0">
                <a:solidFill>
                  <a:schemeClr val="accent1"/>
                </a:solidFill>
              </a:rPr>
              <a:t>historia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fueron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precedidos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una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profunda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convicción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pecado</a:t>
            </a:r>
            <a:r>
              <a:rPr dirty="0" smtClean="0">
                <a:solidFill>
                  <a:schemeClr val="accent1"/>
                </a:solidFill>
              </a:rPr>
              <a:t>.</a:t>
            </a:r>
            <a:endParaRPr dirty="0">
              <a:solidFill>
                <a:schemeClr val="accent1"/>
              </a:solidFill>
            </a:endParaRPr>
          </a:p>
          <a:p>
            <a:pPr>
              <a:buBlip>
                <a:blip r:embed="rId2"/>
              </a:buBlip>
            </a:pPr>
            <a:r>
              <a:rPr dirty="0" smtClean="0">
                <a:solidFill>
                  <a:schemeClr val="accent1"/>
                </a:solidFill>
              </a:rPr>
              <a:t>As</a:t>
            </a:r>
            <a:r>
              <a:rPr lang="en-US" dirty="0" smtClean="0">
                <a:solidFill>
                  <a:schemeClr val="accent1"/>
                </a:solidFill>
              </a:rPr>
              <a:t>í como Juan el Bautista precedió a Cristo.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647700" y="2350227"/>
            <a:ext cx="11709400" cy="528002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2308">
              <a:defRPr sz="5180"/>
            </a:pPr>
            <a:r>
              <a:rPr lang="en-US" dirty="0" err="1" smtClean="0">
                <a:solidFill>
                  <a:schemeClr val="accent1"/>
                </a:solidFill>
              </a:rPr>
              <a:t>Nuestro</a:t>
            </a:r>
            <a:r>
              <a:rPr lang="en-US" dirty="0" smtClean="0">
                <a:solidFill>
                  <a:schemeClr val="accent1"/>
                </a:solidFill>
              </a:rPr>
              <a:t> ego con </a:t>
            </a:r>
            <a:r>
              <a:rPr lang="en-US" dirty="0" err="1" smtClean="0">
                <a:solidFill>
                  <a:schemeClr val="accent1"/>
                </a:solidFill>
              </a:rPr>
              <a:t>verguenza</a:t>
            </a:r>
            <a:endParaRPr dirty="0">
              <a:solidFill>
                <a:schemeClr val="accent1"/>
              </a:solidFill>
            </a:endParaRPr>
          </a:p>
          <a:p>
            <a:pPr defTabSz="432308">
              <a:defRPr sz="5180"/>
            </a:pPr>
            <a:r>
              <a:rPr dirty="0" smtClean="0">
                <a:solidFill>
                  <a:schemeClr val="accent1"/>
                </a:solidFill>
              </a:rPr>
              <a:t>auto-satisfa</a:t>
            </a:r>
            <a:r>
              <a:rPr lang="en-US" dirty="0" smtClean="0">
                <a:solidFill>
                  <a:schemeClr val="accent1"/>
                </a:solidFill>
              </a:rPr>
              <a:t>cción</a:t>
            </a:r>
            <a:endParaRPr dirty="0">
              <a:solidFill>
                <a:schemeClr val="accent1"/>
              </a:solidFill>
            </a:endParaRPr>
          </a:p>
          <a:p>
            <a:pPr defTabSz="432308">
              <a:defRPr sz="5180"/>
            </a:pPr>
            <a:r>
              <a:rPr dirty="0">
                <a:solidFill>
                  <a:schemeClr val="accent1"/>
                </a:solidFill>
              </a:rPr>
              <a:t>Cada </a:t>
            </a:r>
            <a:r>
              <a:rPr lang="en-US" dirty="0" smtClean="0">
                <a:solidFill>
                  <a:schemeClr val="accent1"/>
                </a:solidFill>
              </a:rPr>
              <a:t>uno busca lo que es suyo y no lo que es de Cristo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dirty="0" smtClean="0">
                <a:solidFill>
                  <a:schemeClr val="accent1"/>
                </a:solidFill>
              </a:rPr>
              <a:t>Amor </a:t>
            </a:r>
            <a:r>
              <a:rPr lang="en-US" dirty="0" smtClean="0">
                <a:solidFill>
                  <a:schemeClr val="accent1"/>
                </a:solidFill>
              </a:rPr>
              <a:t>a uno mismo y al mundo más de que a Dios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El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pecado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el mayor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obstáculo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para un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avivamiento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err="1" smtClean="0">
                <a:solidFill>
                  <a:schemeClr val="accent1"/>
                </a:solidFill>
              </a:rPr>
              <a:t>Santificaos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porque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mañana</a:t>
            </a:r>
            <a:r>
              <a:rPr lang="en-US" dirty="0" smtClean="0">
                <a:solidFill>
                  <a:schemeClr val="accent1"/>
                </a:solidFill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</a:rPr>
              <a:t>Señor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hará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maravillas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dirty="0">
              <a:solidFill>
                <a:schemeClr val="accent1"/>
              </a:solidFill>
            </a:endParaRPr>
          </a:p>
          <a:p>
            <a:r>
              <a:rPr dirty="0" smtClean="0">
                <a:solidFill>
                  <a:schemeClr val="accent1"/>
                </a:solidFill>
              </a:rPr>
              <a:t>"</a:t>
            </a:r>
            <a:r>
              <a:rPr lang="en-US" dirty="0">
                <a:solidFill>
                  <a:schemeClr val="accent1"/>
                </a:solidFill>
              </a:rPr>
              <a:t> Si te convirtieres, yo te restauraré, y delante de mí </a:t>
            </a:r>
            <a:r>
              <a:rPr lang="en-US" dirty="0" smtClean="0">
                <a:solidFill>
                  <a:schemeClr val="accent1"/>
                </a:solidFill>
              </a:rPr>
              <a:t>estarás;</a:t>
            </a:r>
            <a:r>
              <a:rPr lang="en-US" dirty="0">
                <a:solidFill>
                  <a:schemeClr val="accent1"/>
                </a:solidFill>
              </a:rPr>
              <a:t> y si entresacares lo precioso de lo vil, serás como mi boca </a:t>
            </a:r>
            <a:r>
              <a:rPr dirty="0" smtClean="0">
                <a:solidFill>
                  <a:schemeClr val="accent1"/>
                </a:solidFill>
              </a:rPr>
              <a:t>…” </a:t>
            </a:r>
            <a:r>
              <a:rPr dirty="0">
                <a:solidFill>
                  <a:schemeClr val="accent1"/>
                </a:solidFill>
              </a:rPr>
              <a:t>(</a:t>
            </a:r>
            <a:r>
              <a:rPr dirty="0" smtClean="0">
                <a:solidFill>
                  <a:schemeClr val="accent1"/>
                </a:solidFill>
              </a:rPr>
              <a:t>J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dirty="0" smtClean="0">
                <a:solidFill>
                  <a:schemeClr val="accent1"/>
                </a:solidFill>
              </a:rPr>
              <a:t>r </a:t>
            </a:r>
            <a:r>
              <a:rPr dirty="0">
                <a:solidFill>
                  <a:schemeClr val="accent1"/>
                </a:solidFill>
              </a:rPr>
              <a:t>15.19–20).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647699" y="152400"/>
            <a:ext cx="12081711" cy="2032000"/>
          </a:xfrm>
          <a:prstGeom prst="rect">
            <a:avLst/>
          </a:prstGeom>
        </p:spPr>
        <p:txBody>
          <a:bodyPr>
            <a:normAutofit/>
          </a:bodyPr>
          <a:lstStyle>
            <a:lvl1pPr defTabSz="508254">
              <a:defRPr sz="6090"/>
            </a:lvl1pPr>
          </a:lstStyle>
          <a:p>
            <a:r>
              <a:rPr lang="en-US" sz="5800" dirty="0" err="1" smtClean="0">
                <a:solidFill>
                  <a:schemeClr val="accent1">
                    <a:alpha val="95000"/>
                  </a:schemeClr>
                </a:solidFill>
              </a:rPr>
              <a:t>Oración</a:t>
            </a:r>
            <a:r>
              <a:rPr lang="en-US" sz="5800" dirty="0" smtClean="0">
                <a:solidFill>
                  <a:schemeClr val="accent1">
                    <a:alpha val="95000"/>
                  </a:schemeClr>
                </a:solidFill>
              </a:rPr>
              <a:t> de </a:t>
            </a:r>
            <a:r>
              <a:rPr lang="en-US" sz="5800" dirty="0" err="1" smtClean="0">
                <a:solidFill>
                  <a:schemeClr val="accent1">
                    <a:alpha val="95000"/>
                  </a:schemeClr>
                </a:solidFill>
              </a:rPr>
              <a:t>corazones</a:t>
            </a:r>
            <a:r>
              <a:rPr lang="en-US" sz="5800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sz="5800" dirty="0" err="1" smtClean="0">
                <a:solidFill>
                  <a:schemeClr val="accent1">
                    <a:alpha val="95000"/>
                  </a:schemeClr>
                </a:solidFill>
              </a:rPr>
              <a:t>quebrantados</a:t>
            </a:r>
            <a:endParaRPr sz="5800"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rPr dirty="0" smtClean="0">
                <a:solidFill>
                  <a:schemeClr val="accent1"/>
                </a:solidFill>
              </a:rPr>
              <a:t>"</a:t>
            </a:r>
            <a:r>
              <a:rPr lang="en-US" dirty="0" smtClean="0">
                <a:solidFill>
                  <a:schemeClr val="accent1"/>
                </a:solidFill>
              </a:rPr>
              <a:t>Si </a:t>
            </a:r>
            <a:r>
              <a:rPr lang="en-US" dirty="0">
                <a:solidFill>
                  <a:schemeClr val="accent1"/>
                </a:solidFill>
              </a:rPr>
              <a:t>se humillare mi pueblo, sobre el cual mi nombre es invocado, y oraren, y buscaren mi rostro, y se convirtieren de sus malos caminos; entonces yo oiré desde los cielos, y perdonaré sus pecados, y sanaré su tierra</a:t>
            </a:r>
            <a:r>
              <a:rPr dirty="0" smtClean="0">
                <a:solidFill>
                  <a:schemeClr val="accent1"/>
                </a:solidFill>
              </a:rPr>
              <a:t>”. </a:t>
            </a:r>
            <a:r>
              <a:rPr dirty="0">
                <a:solidFill>
                  <a:schemeClr val="accent1"/>
                </a:solidFill>
              </a:rPr>
              <a:t>(</a:t>
            </a:r>
            <a:r>
              <a:rPr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dirty="0" smtClean="0">
                <a:solidFill>
                  <a:schemeClr val="accent1"/>
                </a:solidFill>
              </a:rPr>
              <a:t>Cr</a:t>
            </a:r>
            <a:r>
              <a:rPr lang="en-US" dirty="0" smtClean="0">
                <a:solidFill>
                  <a:schemeClr val="accent1"/>
                </a:solidFill>
              </a:rPr>
              <a:t>ó</a:t>
            </a:r>
            <a:r>
              <a:rPr dirty="0" smtClean="0">
                <a:solidFill>
                  <a:schemeClr val="accent1"/>
                </a:solidFill>
              </a:rPr>
              <a:t>nicas </a:t>
            </a:r>
            <a:r>
              <a:rPr dirty="0">
                <a:solidFill>
                  <a:schemeClr val="accent1"/>
                </a:solidFill>
              </a:rPr>
              <a:t>7.14–15 )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Placeholder 13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rcRect t="106" b="1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La Palabra y el </a:t>
            </a:r>
            <a:r>
              <a:rPr lang="en-US" dirty="0" err="1" smtClean="0">
                <a:solidFill>
                  <a:schemeClr val="accent1"/>
                </a:solidFill>
              </a:rPr>
              <a:t>Avivamiento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Placeholder 218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342900"/>
            <a:ext cx="12293600" cy="6070600"/>
          </a:xfrm>
          <a:prstGeom prst="rect">
            <a:avLst/>
          </a:prstGeom>
        </p:spPr>
      </p:pic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Obediencia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79044">
              <a:defRPr sz="5740"/>
            </a:lvl1pPr>
          </a:lstStyle>
          <a:p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Obediencia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señal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amor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verdadero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53390" indent="-453390" defTabSz="496570">
              <a:spcBef>
                <a:spcPts val="3500"/>
              </a:spcBef>
              <a:buBlip>
                <a:blip r:embed="rId2"/>
              </a:buBlip>
              <a:defRPr sz="3655"/>
            </a:pPr>
            <a:r>
              <a:rPr dirty="0">
                <a:solidFill>
                  <a:schemeClr val="accent1"/>
                </a:solidFill>
              </a:rPr>
              <a:t>"</a:t>
            </a:r>
            <a:r>
              <a:rPr dirty="0" smtClean="0">
                <a:solidFill>
                  <a:schemeClr val="accent1"/>
                </a:solidFill>
              </a:rPr>
              <a:t>Aquel</a:t>
            </a:r>
            <a:r>
              <a:rPr lang="en-US" dirty="0" smtClean="0">
                <a:solidFill>
                  <a:schemeClr val="accent1"/>
                </a:solidFill>
              </a:rPr>
              <a:t> que escucha mis mandamientos y los guarda, ese es el que me ama; y aquel que me ama será amado por mi Padre y le amaré y me manifestaré a él” (Juan 14:21) </a:t>
            </a:r>
          </a:p>
          <a:p>
            <a:pPr marL="453390" indent="-453390" defTabSz="496570">
              <a:spcBef>
                <a:spcPts val="3500"/>
              </a:spcBef>
              <a:buBlip>
                <a:blip r:embed="rId2"/>
              </a:buBlip>
              <a:defRPr sz="3655"/>
            </a:pPr>
            <a:r>
              <a:rPr lang="en-US" dirty="0" smtClean="0">
                <a:solidFill>
                  <a:schemeClr val="accent1"/>
                </a:solidFill>
              </a:rPr>
              <a:t>Con </a:t>
            </a:r>
            <a:r>
              <a:rPr lang="en-US" dirty="0" err="1" smtClean="0">
                <a:solidFill>
                  <a:schemeClr val="accent1"/>
                </a:solidFill>
              </a:rPr>
              <a:t>corazón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dispuesto</a:t>
            </a:r>
            <a:r>
              <a:rPr lang="en-US" dirty="0" smtClean="0">
                <a:solidFill>
                  <a:schemeClr val="accent1"/>
                </a:solidFill>
              </a:rPr>
              <a:t> a </a:t>
            </a:r>
            <a:r>
              <a:rPr lang="en-US" dirty="0" err="1" smtClean="0">
                <a:solidFill>
                  <a:schemeClr val="accent1"/>
                </a:solidFill>
              </a:rPr>
              <a:t>obedecer</a:t>
            </a:r>
            <a:r>
              <a:rPr lang="en-US" dirty="0" smtClean="0">
                <a:solidFill>
                  <a:schemeClr val="accent1"/>
                </a:solidFill>
              </a:rPr>
              <a:t> y </a:t>
            </a:r>
            <a:r>
              <a:rPr lang="en-US" dirty="0" err="1" smtClean="0">
                <a:solidFill>
                  <a:schemeClr val="accent1"/>
                </a:solidFill>
              </a:rPr>
              <a:t>seguir</a:t>
            </a:r>
            <a:r>
              <a:rPr lang="en-US" dirty="0" smtClean="0">
                <a:solidFill>
                  <a:schemeClr val="accent1"/>
                </a:solidFill>
              </a:rPr>
              <a:t> o </a:t>
            </a:r>
            <a:r>
              <a:rPr lang="en-US" dirty="0" err="1" smtClean="0">
                <a:solidFill>
                  <a:schemeClr val="accent1"/>
                </a:solidFill>
              </a:rPr>
              <a:t>dejarse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llevar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por</a:t>
            </a:r>
            <a:r>
              <a:rPr lang="en-US" dirty="0" smtClean="0">
                <a:solidFill>
                  <a:schemeClr val="accent1"/>
                </a:solidFill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</a:rPr>
              <a:t>Espíritu</a:t>
            </a:r>
            <a:r>
              <a:rPr dirty="0" smtClean="0">
                <a:solidFill>
                  <a:schemeClr val="accent1"/>
                </a:solidFill>
              </a:rPr>
              <a:t>. </a:t>
            </a:r>
            <a:r>
              <a:rPr lang="en-US" dirty="0" smtClean="0">
                <a:solidFill>
                  <a:schemeClr val="accent1"/>
                </a:solidFill>
              </a:rPr>
              <a:t>¡El que </a:t>
            </a:r>
            <a:r>
              <a:rPr lang="en-US" dirty="0" err="1" smtClean="0">
                <a:solidFill>
                  <a:schemeClr val="accent1"/>
                </a:solidFill>
              </a:rPr>
              <a:t>nace</a:t>
            </a:r>
            <a:r>
              <a:rPr lang="en-US" dirty="0" smtClean="0">
                <a:solidFill>
                  <a:schemeClr val="accent1"/>
                </a:solidFill>
              </a:rPr>
              <a:t> del </a:t>
            </a:r>
            <a:r>
              <a:rPr lang="en-US" dirty="0" err="1" smtClean="0">
                <a:solidFill>
                  <a:schemeClr val="accent1"/>
                </a:solidFill>
              </a:rPr>
              <a:t>Espíritu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como</a:t>
            </a:r>
            <a:r>
              <a:rPr lang="en-US" dirty="0" smtClean="0">
                <a:solidFill>
                  <a:schemeClr val="accent1"/>
                </a:solidFill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</a:rPr>
              <a:t>viento</a:t>
            </a:r>
            <a:r>
              <a:rPr dirty="0" smtClean="0">
                <a:solidFill>
                  <a:schemeClr val="accent1"/>
                </a:solidFill>
              </a:rPr>
              <a:t>!</a:t>
            </a:r>
            <a:endParaRPr dirty="0">
              <a:solidFill>
                <a:schemeClr val="accent1"/>
              </a:solidFill>
            </a:endParaRPr>
          </a:p>
          <a:p>
            <a:pPr marL="453390" indent="-453390" defTabSz="496570">
              <a:spcBef>
                <a:spcPts val="3500"/>
              </a:spcBef>
              <a:buBlip>
                <a:blip r:embed="rId2"/>
              </a:buBlip>
              <a:defRPr sz="3655"/>
            </a:pPr>
            <a:r>
              <a:rPr dirty="0" smtClean="0">
                <a:solidFill>
                  <a:schemeClr val="accent1"/>
                </a:solidFill>
              </a:rPr>
              <a:t>Ne</a:t>
            </a:r>
            <a:r>
              <a:rPr lang="en-US" dirty="0" smtClean="0">
                <a:solidFill>
                  <a:schemeClr val="accent1"/>
                </a:solidFill>
              </a:rPr>
              <a:t>gación de sí mismo y sumisión a la voluntad de Dios.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Habla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tu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siervo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oye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!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1"/>
                </a:solidFill>
              </a:rPr>
              <a:t>Los </a:t>
            </a:r>
            <a:r>
              <a:rPr lang="en-US" dirty="0" err="1" smtClean="0">
                <a:solidFill>
                  <a:schemeClr val="accent1"/>
                </a:solidFill>
              </a:rPr>
              <a:t>hijos</a:t>
            </a:r>
            <a:r>
              <a:rPr lang="en-US" dirty="0" smtClean="0">
                <a:solidFill>
                  <a:schemeClr val="accent1"/>
                </a:solidFill>
              </a:rPr>
              <a:t> de Eli X Samuel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1"/>
                </a:solidFill>
              </a:rPr>
              <a:t>Antes que la </a:t>
            </a:r>
            <a:r>
              <a:rPr lang="en-US" dirty="0" err="1" smtClean="0">
                <a:solidFill>
                  <a:schemeClr val="accent1"/>
                </a:solidFill>
              </a:rPr>
              <a:t>lámpara</a:t>
            </a:r>
            <a:r>
              <a:rPr lang="en-US" dirty="0" smtClean="0">
                <a:solidFill>
                  <a:schemeClr val="accent1"/>
                </a:solidFill>
              </a:rPr>
              <a:t> de Dios se </a:t>
            </a:r>
            <a:r>
              <a:rPr lang="en-US" dirty="0" err="1" smtClean="0">
                <a:solidFill>
                  <a:schemeClr val="accent1"/>
                </a:solidFill>
              </a:rPr>
              <a:t>apague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Placeholder 227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rcRect t="106" b="1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Oración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Gran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anhelo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Dios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dirty="0" smtClean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1"/>
                </a:solidFill>
              </a:rPr>
              <a:t>n impedimento grande en el avivamiento es nuestro conformiso y comodidad.</a:t>
            </a:r>
            <a:r>
              <a:rPr dirty="0" smtClean="0">
                <a:solidFill>
                  <a:schemeClr val="accent1"/>
                </a:solidFill>
              </a:rPr>
              <a:t>.</a:t>
            </a:r>
            <a:endParaRPr dirty="0">
              <a:solidFill>
                <a:schemeClr val="accent1"/>
              </a:solidFill>
            </a:endParaRPr>
          </a:p>
          <a:p>
            <a:pPr algn="ctr">
              <a:buBlip>
                <a:blip r:embed="rId2"/>
              </a:buBlip>
            </a:pPr>
            <a:r>
              <a:rPr dirty="0">
                <a:solidFill>
                  <a:schemeClr val="accent1"/>
                </a:solidFill>
              </a:rPr>
              <a:t>"Como </a:t>
            </a:r>
            <a:r>
              <a:rPr lang="en-US" dirty="0" smtClean="0">
                <a:solidFill>
                  <a:schemeClr val="accent1"/>
                </a:solidFill>
              </a:rPr>
              <a:t>el ciervo brama por las corrientes de las aguas, así clama por ti, oh Dios, el alma mí. </a:t>
            </a:r>
            <a:r>
              <a:rPr lang="en-US" dirty="0" err="1" smtClean="0">
                <a:solidFill>
                  <a:schemeClr val="accent1"/>
                </a:solidFill>
              </a:rPr>
              <a:t>Mi</a:t>
            </a:r>
            <a:r>
              <a:rPr lang="en-US" dirty="0" smtClean="0">
                <a:solidFill>
                  <a:schemeClr val="accent1"/>
                </a:solidFill>
              </a:rPr>
              <a:t> alma </a:t>
            </a:r>
            <a:r>
              <a:rPr lang="en-US" dirty="0" err="1" smtClean="0">
                <a:solidFill>
                  <a:schemeClr val="accent1"/>
                </a:solidFill>
              </a:rPr>
              <a:t>tiene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sed</a:t>
            </a:r>
            <a:r>
              <a:rPr lang="en-US" dirty="0" smtClean="0">
                <a:solidFill>
                  <a:schemeClr val="accent1"/>
                </a:solidFill>
              </a:rPr>
              <a:t> de Dios, del Dios vivo; ¿</a:t>
            </a:r>
            <a:r>
              <a:rPr lang="en-US" dirty="0" err="1" smtClean="0">
                <a:solidFill>
                  <a:schemeClr val="accent1"/>
                </a:solidFill>
              </a:rPr>
              <a:t>Cuándo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vendré</a:t>
            </a:r>
            <a:r>
              <a:rPr lang="en-US" dirty="0" smtClean="0">
                <a:solidFill>
                  <a:schemeClr val="accent1"/>
                </a:solidFill>
              </a:rPr>
              <a:t> y me </a:t>
            </a:r>
            <a:r>
              <a:rPr lang="en-US" dirty="0" err="1" smtClean="0">
                <a:solidFill>
                  <a:schemeClr val="accent1"/>
                </a:solidFill>
              </a:rPr>
              <a:t>presentaré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delante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delante</a:t>
            </a:r>
            <a:r>
              <a:rPr lang="en-US" dirty="0" smtClean="0">
                <a:solidFill>
                  <a:schemeClr val="accent1"/>
                </a:solidFill>
              </a:rPr>
              <a:t> de Dios</a:t>
            </a:r>
            <a:r>
              <a:rPr dirty="0" smtClean="0">
                <a:solidFill>
                  <a:schemeClr val="accent1"/>
                </a:solidFill>
              </a:rPr>
              <a:t>?" </a:t>
            </a:r>
            <a:r>
              <a:rPr dirty="0">
                <a:solidFill>
                  <a:schemeClr val="accent1"/>
                </a:solidFill>
              </a:rPr>
              <a:t>(</a:t>
            </a:r>
            <a:r>
              <a:rPr dirty="0" smtClean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dirty="0" smtClean="0">
                <a:solidFill>
                  <a:schemeClr val="accent1"/>
                </a:solidFill>
              </a:rPr>
              <a:t>l </a:t>
            </a:r>
            <a:r>
              <a:rPr dirty="0">
                <a:solidFill>
                  <a:schemeClr val="accent1"/>
                </a:solidFill>
              </a:rPr>
              <a:t>42.1–2).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>
                <a:solidFill>
                  <a:schemeClr val="accent1">
                    <a:alpha val="95000"/>
                  </a:schemeClr>
                </a:solidFill>
              </a:rPr>
              <a:t>An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helo y búsqueda en oración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90727" indent="-490727" defTabSz="537463">
              <a:spcBef>
                <a:spcPts val="3800"/>
              </a:spcBef>
              <a:defRPr sz="3956"/>
            </a:pPr>
            <a:r>
              <a:rPr dirty="0" smtClean="0">
                <a:solidFill>
                  <a:schemeClr val="accent1"/>
                </a:solidFill>
              </a:rPr>
              <a:t>"</a:t>
            </a:r>
            <a:r>
              <a:rPr lang="en-US" sz="3956" dirty="0">
                <a:solidFill>
                  <a:schemeClr val="accent1"/>
                </a:solidFill>
              </a:rPr>
              <a:t> Pues si vosotros, siendo malos, sabéis dar buenas dádivas a vuestros hijos, ¿cuánto más vuestro Padre celestial dará el Espíritu Santo a los que se lo pidan</a:t>
            </a:r>
            <a:r>
              <a:rPr lang="en-US" sz="3956" dirty="0" smtClean="0">
                <a:solidFill>
                  <a:schemeClr val="accent1"/>
                </a:solidFill>
              </a:rPr>
              <a:t>?” </a:t>
            </a:r>
            <a:r>
              <a:rPr dirty="0" smtClean="0">
                <a:solidFill>
                  <a:schemeClr val="accent1"/>
                </a:solidFill>
              </a:rPr>
              <a:t>(</a:t>
            </a:r>
            <a:r>
              <a:rPr dirty="0">
                <a:solidFill>
                  <a:schemeClr val="accent1"/>
                </a:solidFill>
              </a:rPr>
              <a:t>Lc 11.13).</a:t>
            </a:r>
          </a:p>
          <a:p>
            <a:pPr marL="490727" indent="-490727" defTabSz="537463">
              <a:spcBef>
                <a:spcPts val="3800"/>
              </a:spcBef>
              <a:buBlip>
                <a:blip r:embed="rId3"/>
              </a:buBlip>
              <a:defRPr sz="3956"/>
            </a:pPr>
            <a:r>
              <a:rPr lang="en-US" dirty="0" err="1" smtClean="0">
                <a:solidFill>
                  <a:schemeClr val="accent1"/>
                </a:solidFill>
              </a:rPr>
              <a:t>Pidan</a:t>
            </a:r>
            <a:r>
              <a:rPr lang="en-US" dirty="0" smtClean="0">
                <a:solidFill>
                  <a:schemeClr val="accent1"/>
                </a:solidFill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</a:rPr>
              <a:t>Espíritu</a:t>
            </a:r>
            <a:r>
              <a:rPr lang="en-US" dirty="0" smtClean="0">
                <a:solidFill>
                  <a:schemeClr val="accent1"/>
                </a:solidFill>
              </a:rPr>
              <a:t> Santo, ¡y el Padre lo </a:t>
            </a:r>
            <a:r>
              <a:rPr lang="en-US" dirty="0" err="1" smtClean="0">
                <a:solidFill>
                  <a:schemeClr val="accent1"/>
                </a:solidFill>
              </a:rPr>
              <a:t>dará</a:t>
            </a:r>
            <a:r>
              <a:rPr lang="en-US" dirty="0" smtClean="0">
                <a:solidFill>
                  <a:schemeClr val="accent1"/>
                </a:solidFill>
              </a:rPr>
              <a:t> al que se lo </a:t>
            </a:r>
            <a:r>
              <a:rPr lang="en-US" dirty="0" err="1" smtClean="0">
                <a:solidFill>
                  <a:schemeClr val="accent1"/>
                </a:solidFill>
              </a:rPr>
              <a:t>pide</a:t>
            </a:r>
            <a:r>
              <a:rPr lang="en-US" dirty="0" smtClean="0">
                <a:solidFill>
                  <a:schemeClr val="accent1"/>
                </a:solidFill>
              </a:rPr>
              <a:t>!</a:t>
            </a:r>
            <a:r>
              <a:rPr dirty="0" smtClean="0">
                <a:solidFill>
                  <a:schemeClr val="accent1"/>
                </a:solidFill>
              </a:rPr>
              <a:t> "</a:t>
            </a:r>
            <a:r>
              <a:rPr lang="en-US" dirty="0" smtClean="0">
                <a:solidFill>
                  <a:schemeClr val="accent1"/>
                </a:solidFill>
              </a:rPr>
              <a:t>Aviva tu obra, enmedio de los tiempos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</a:t>
            </a:r>
            <a:r>
              <a:rPr dirty="0" smtClean="0">
                <a:solidFill>
                  <a:schemeClr val="accent1"/>
                </a:solidFill>
              </a:rPr>
              <a:t>H</a:t>
            </a:r>
            <a:r>
              <a:rPr lang="en-US" dirty="0" smtClean="0">
                <a:solidFill>
                  <a:schemeClr val="accent1"/>
                </a:solidFill>
              </a:rPr>
              <a:t>ab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3.2).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Palabra de Dios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crea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Vida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>
                <a:solidFill>
                  <a:schemeClr val="accent1"/>
                </a:solidFill>
              </a:rPr>
              <a:t>Antes de cada etapa </a:t>
            </a:r>
            <a:r>
              <a:rPr dirty="0" smtClean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e la creación tenemos una expresión, “y Dios dijo”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(Gn 1).  </a:t>
            </a:r>
          </a:p>
          <a:p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Por la palabra de Jehová fueron hechos los </a:t>
            </a:r>
            <a:r>
              <a:rPr lang="en-US" dirty="0" smtClean="0">
                <a:solidFill>
                  <a:schemeClr val="accent1"/>
                </a:solidFill>
              </a:rPr>
              <a:t>cielos,Y </a:t>
            </a:r>
            <a:r>
              <a:rPr lang="en-US" dirty="0">
                <a:solidFill>
                  <a:schemeClr val="accent1"/>
                </a:solidFill>
              </a:rPr>
              <a:t>todo el ejército de ellos por el aliento de su boca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</a:t>
            </a:r>
            <a:r>
              <a:rPr dirty="0" smtClean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dirty="0" smtClean="0">
                <a:solidFill>
                  <a:schemeClr val="accent1"/>
                </a:solidFill>
              </a:rPr>
              <a:t>l </a:t>
            </a:r>
            <a:r>
              <a:rPr dirty="0">
                <a:solidFill>
                  <a:schemeClr val="accent1"/>
                </a:solidFill>
              </a:rPr>
              <a:t>33.6) 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300"/>
            </a:lvl1pPr>
          </a:lstStyle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Palabra de Dios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renueva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vida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1"/>
                </a:solidFill>
              </a:rPr>
              <a:t>La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vida surge </a:t>
            </a:r>
            <a:r>
              <a:rPr dirty="0" smtClean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e la Palabra y </a:t>
            </a:r>
            <a:r>
              <a:rPr lang="en-US" dirty="0" err="1" smtClean="0">
                <a:solidFill>
                  <a:schemeClr val="accent1"/>
                </a:solidFill>
              </a:rPr>
              <a:t>también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renovada</a:t>
            </a:r>
            <a:r>
              <a:rPr lang="en-US" dirty="0" smtClean="0">
                <a:solidFill>
                  <a:schemeClr val="accent1"/>
                </a:solidFill>
              </a:rPr>
              <a:t> a </a:t>
            </a:r>
            <a:r>
              <a:rPr lang="en-US" dirty="0" err="1" smtClean="0">
                <a:solidFill>
                  <a:schemeClr val="accent1"/>
                </a:solidFill>
              </a:rPr>
              <a:t>partir</a:t>
            </a:r>
            <a:r>
              <a:rPr lang="en-US" dirty="0" smtClean="0">
                <a:solidFill>
                  <a:schemeClr val="accent1"/>
                </a:solidFill>
              </a:rPr>
              <a:t> de la </a:t>
            </a:r>
            <a:r>
              <a:rPr lang="en-US" dirty="0" err="1" smtClean="0">
                <a:solidFill>
                  <a:schemeClr val="accent1"/>
                </a:solidFill>
              </a:rPr>
              <a:t>misma</a:t>
            </a:r>
            <a:r>
              <a:rPr lang="en-US" dirty="0" smtClean="0">
                <a:solidFill>
                  <a:schemeClr val="accent1"/>
                </a:solidFill>
              </a:rPr>
              <a:t> Palabra de Dios.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dirty="0" err="1" smtClean="0">
                <a:solidFill>
                  <a:schemeClr val="accent1"/>
                </a:solidFill>
              </a:rPr>
              <a:t>Vivifícame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según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tu</a:t>
            </a:r>
            <a:r>
              <a:rPr lang="en-US" dirty="0" smtClean="0">
                <a:solidFill>
                  <a:schemeClr val="accent1"/>
                </a:solidFill>
              </a:rPr>
              <a:t> Palabra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</a:t>
            </a:r>
            <a:r>
              <a:rPr dirty="0" smtClean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dirty="0" smtClean="0">
                <a:solidFill>
                  <a:schemeClr val="accent1"/>
                </a:solidFill>
              </a:rPr>
              <a:t>l </a:t>
            </a:r>
            <a:r>
              <a:rPr dirty="0">
                <a:solidFill>
                  <a:schemeClr val="accent1"/>
                </a:solidFill>
              </a:rPr>
              <a:t>119.25). 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1"/>
                </a:solidFill>
              </a:rPr>
              <a:t>Los </a:t>
            </a:r>
            <a:r>
              <a:rPr lang="en-US" dirty="0" err="1" smtClean="0">
                <a:solidFill>
                  <a:schemeClr val="accent1"/>
                </a:solidFill>
              </a:rPr>
              <a:t>avivamientos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genuinos</a:t>
            </a:r>
            <a:r>
              <a:rPr lang="en-US" dirty="0" smtClean="0">
                <a:solidFill>
                  <a:schemeClr val="accent1"/>
                </a:solidFill>
              </a:rPr>
              <a:t> son </a:t>
            </a:r>
            <a:r>
              <a:rPr lang="en-US" dirty="0" err="1" smtClean="0">
                <a:solidFill>
                  <a:schemeClr val="accent1"/>
                </a:solidFill>
              </a:rPr>
              <a:t>producto</a:t>
            </a:r>
            <a:r>
              <a:rPr lang="en-US" dirty="0" smtClean="0">
                <a:solidFill>
                  <a:schemeClr val="accent1"/>
                </a:solidFill>
              </a:rPr>
              <a:t> de un </a:t>
            </a:r>
            <a:r>
              <a:rPr lang="en-US" dirty="0" err="1" smtClean="0">
                <a:solidFill>
                  <a:schemeClr val="accent1"/>
                </a:solidFill>
              </a:rPr>
              <a:t>retorno</a:t>
            </a:r>
            <a:r>
              <a:rPr lang="en-US" dirty="0" smtClean="0">
                <a:solidFill>
                  <a:schemeClr val="accent1"/>
                </a:solidFill>
              </a:rPr>
              <a:t> a las </a:t>
            </a:r>
            <a:r>
              <a:rPr lang="en-US" dirty="0" err="1" smtClean="0">
                <a:solidFill>
                  <a:schemeClr val="accent1"/>
                </a:solidFill>
              </a:rPr>
              <a:t>Sagradas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Escrituras</a:t>
            </a:r>
            <a:r>
              <a:rPr dirty="0" smtClean="0">
                <a:solidFill>
                  <a:schemeClr val="accent1"/>
                </a:solidFill>
              </a:rPr>
              <a:t>. 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Palabra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comunica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Espíritu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Santo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El </a:t>
            </a:r>
            <a:r>
              <a:rPr lang="en-US" dirty="0" err="1" smtClean="0">
                <a:solidFill>
                  <a:schemeClr val="accent1"/>
                </a:solidFill>
              </a:rPr>
              <a:t>Espíritu</a:t>
            </a:r>
            <a:r>
              <a:rPr lang="en-US" dirty="0" smtClean="0">
                <a:solidFill>
                  <a:schemeClr val="accent1"/>
                </a:solidFill>
              </a:rPr>
              <a:t> Santo </a:t>
            </a:r>
            <a:r>
              <a:rPr lang="en-US" dirty="0" err="1" smtClean="0">
                <a:solidFill>
                  <a:schemeClr val="accent1"/>
                </a:solidFill>
              </a:rPr>
              <a:t>es</a:t>
            </a:r>
            <a:r>
              <a:rPr lang="en-US" dirty="0" smtClean="0">
                <a:solidFill>
                  <a:schemeClr val="accent1"/>
                </a:solidFill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</a:rPr>
              <a:t>Espíritu</a:t>
            </a:r>
            <a:r>
              <a:rPr lang="en-US" dirty="0" smtClean="0">
                <a:solidFill>
                  <a:schemeClr val="accent1"/>
                </a:solidFill>
              </a:rPr>
              <a:t> de la Palabra de Dios</a:t>
            </a:r>
            <a:r>
              <a:rPr dirty="0" smtClean="0">
                <a:solidFill>
                  <a:schemeClr val="accent1"/>
                </a:solidFill>
              </a:rPr>
              <a:t>: “</a:t>
            </a:r>
            <a:r>
              <a:rPr lang="en-US" dirty="0">
                <a:solidFill>
                  <a:schemeClr val="accent1"/>
                </a:solidFill>
              </a:rPr>
              <a:t>¿Recibisteis el Espíritu por las obras de la ley, o por el oír con fe</a:t>
            </a:r>
            <a:r>
              <a:rPr lang="en-US" dirty="0" smtClean="0">
                <a:solidFill>
                  <a:schemeClr val="accent1"/>
                </a:solidFill>
              </a:rPr>
              <a:t>?"</a:t>
            </a:r>
            <a:r>
              <a:rPr dirty="0" smtClean="0">
                <a:solidFill>
                  <a:schemeClr val="accent1"/>
                </a:solidFill>
              </a:rPr>
              <a:t>(G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dirty="0" smtClean="0">
                <a:solidFill>
                  <a:schemeClr val="accent1"/>
                </a:solidFill>
              </a:rPr>
              <a:t>l </a:t>
            </a:r>
            <a:r>
              <a:rPr dirty="0">
                <a:solidFill>
                  <a:schemeClr val="accent1"/>
                </a:solidFill>
              </a:rPr>
              <a:t>3.2).  </a:t>
            </a:r>
          </a:p>
          <a:p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En él también vosotros, habiendo oído la palabra de verdad, el evangelio de vuestra salvación, y habiendo creído en él, fuisteis sellados con el Espíritu Santo de la </a:t>
            </a:r>
            <a:r>
              <a:rPr lang="en-US" dirty="0" smtClean="0">
                <a:solidFill>
                  <a:schemeClr val="accent1"/>
                </a:solidFill>
              </a:rPr>
              <a:t>promesa</a:t>
            </a:r>
            <a:r>
              <a:rPr dirty="0" smtClean="0">
                <a:solidFill>
                  <a:schemeClr val="accent1"/>
                </a:solidFill>
              </a:rPr>
              <a:t>”(</a:t>
            </a:r>
            <a:r>
              <a:rPr dirty="0">
                <a:solidFill>
                  <a:schemeClr val="accent1"/>
                </a:solidFill>
              </a:rPr>
              <a:t>Ef 1.13).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385011" y="152400"/>
            <a:ext cx="12200021" cy="2032000"/>
          </a:xfrm>
          <a:prstGeom prst="rect">
            <a:avLst/>
          </a:prstGeom>
        </p:spPr>
        <p:txBody>
          <a:bodyPr>
            <a:normAutofit/>
          </a:bodyPr>
          <a:lstStyle>
            <a:lvl1pPr defTabSz="525779">
              <a:defRPr sz="6300"/>
            </a:lvl1pPr>
          </a:lstStyle>
          <a:p>
            <a:r>
              <a:rPr lang="en-US" sz="6000" dirty="0" smtClean="0">
                <a:solidFill>
                  <a:schemeClr val="accent1">
                    <a:alpha val="95000"/>
                  </a:schemeClr>
                </a:solidFill>
              </a:rPr>
              <a:t>La Palabra </a:t>
            </a:r>
            <a:r>
              <a:rPr lang="en-US" sz="6000" dirty="0" err="1" smtClean="0">
                <a:solidFill>
                  <a:schemeClr val="accent1">
                    <a:alpha val="95000"/>
                  </a:schemeClr>
                </a:solidFill>
              </a:rPr>
              <a:t>es</a:t>
            </a:r>
            <a:r>
              <a:rPr lang="en-US" sz="6000" dirty="0" smtClean="0">
                <a:solidFill>
                  <a:schemeClr val="accent1">
                    <a:alpha val="95000"/>
                  </a:schemeClr>
                </a:solidFill>
              </a:rPr>
              <a:t> la </a:t>
            </a:r>
            <a:r>
              <a:rPr lang="en-US" sz="6000" dirty="0" err="1" smtClean="0">
                <a:solidFill>
                  <a:schemeClr val="accent1">
                    <a:alpha val="95000"/>
                  </a:schemeClr>
                </a:solidFill>
              </a:rPr>
              <a:t>espada</a:t>
            </a:r>
            <a:r>
              <a:rPr lang="en-US" sz="6000" dirty="0" smtClean="0">
                <a:solidFill>
                  <a:schemeClr val="accent1">
                    <a:alpha val="95000"/>
                  </a:schemeClr>
                </a:solidFill>
              </a:rPr>
              <a:t> del </a:t>
            </a:r>
            <a:r>
              <a:rPr lang="en-US" sz="6000" dirty="0" err="1" smtClean="0">
                <a:solidFill>
                  <a:schemeClr val="accent1">
                    <a:alpha val="95000"/>
                  </a:schemeClr>
                </a:solidFill>
              </a:rPr>
              <a:t>Espíritu</a:t>
            </a:r>
            <a:endParaRPr sz="6000"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Y tomad el yelmo de la salvación, y la espada del Espíritu, que es la palabra de Dios</a:t>
            </a:r>
            <a:r>
              <a:rPr dirty="0" smtClean="0">
                <a:solidFill>
                  <a:schemeClr val="accent1"/>
                </a:solidFill>
              </a:rPr>
              <a:t>”(</a:t>
            </a:r>
            <a:r>
              <a:rPr dirty="0">
                <a:solidFill>
                  <a:schemeClr val="accent1"/>
                </a:solidFill>
              </a:rPr>
              <a:t>Ef 6.17)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Palabra produce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plenitud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Espíritu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err="1" smtClean="0">
                <a:solidFill>
                  <a:schemeClr val="accent1"/>
                </a:solidFill>
              </a:rPr>
              <a:t>En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textos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paralelos</a:t>
            </a:r>
            <a:r>
              <a:rPr lang="en-US" dirty="0" smtClean="0">
                <a:solidFill>
                  <a:schemeClr val="accent1"/>
                </a:solidFill>
              </a:rPr>
              <a:t>, Pablo </a:t>
            </a:r>
            <a:r>
              <a:rPr lang="en-US" dirty="0" err="1" smtClean="0">
                <a:solidFill>
                  <a:schemeClr val="accent1"/>
                </a:solidFill>
              </a:rPr>
              <a:t>sustituye</a:t>
            </a:r>
            <a:r>
              <a:rPr lang="en-US" dirty="0" smtClean="0">
                <a:solidFill>
                  <a:schemeClr val="accent1"/>
                </a:solidFill>
              </a:rPr>
              <a:t> la </a:t>
            </a:r>
            <a:r>
              <a:rPr lang="en-US" dirty="0" err="1" smtClean="0">
                <a:solidFill>
                  <a:schemeClr val="accent1"/>
                </a:solidFill>
              </a:rPr>
              <a:t>expresión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</a:p>
          <a:p>
            <a:pPr lvl="1">
              <a:buBlip>
                <a:blip r:embed="rId2"/>
              </a:buBlip>
            </a:pPr>
            <a:r>
              <a:rPr b="1" dirty="0" smtClean="0">
                <a:solidFill>
                  <a:schemeClr val="accent1"/>
                </a:solidFill>
              </a:rPr>
              <a:t>“</a:t>
            </a:r>
            <a:r>
              <a:rPr lang="en-US" b="1" dirty="0" smtClean="0">
                <a:solidFill>
                  <a:schemeClr val="accent1"/>
                </a:solidFill>
              </a:rPr>
              <a:t>sed llenos del Espíritu</a:t>
            </a:r>
            <a:r>
              <a:rPr b="1" dirty="0" smtClean="0">
                <a:solidFill>
                  <a:schemeClr val="accent1"/>
                </a:solidFill>
              </a:rPr>
              <a:t>”</a:t>
            </a:r>
            <a:r>
              <a:rPr dirty="0" smtClean="0">
                <a:solidFill>
                  <a:schemeClr val="accent1"/>
                </a:solidFill>
              </a:rPr>
              <a:t>(</a:t>
            </a:r>
            <a:r>
              <a:rPr dirty="0">
                <a:solidFill>
                  <a:schemeClr val="accent1"/>
                </a:solidFill>
              </a:rPr>
              <a:t>Ef 5.18) </a:t>
            </a:r>
          </a:p>
          <a:p>
            <a:pPr>
              <a:buBlip>
                <a:blip r:embed="rId2"/>
              </a:buBlip>
            </a:pPr>
            <a:r>
              <a:rPr lang="en-US" dirty="0" err="1" smtClean="0">
                <a:solidFill>
                  <a:schemeClr val="accent1"/>
                </a:solidFill>
              </a:rPr>
              <a:t>Por</a:t>
            </a:r>
            <a:r>
              <a:rPr lang="en-US" dirty="0" smtClean="0">
                <a:solidFill>
                  <a:schemeClr val="accent1"/>
                </a:solidFill>
              </a:rPr>
              <a:t> la que dice</a:t>
            </a:r>
            <a:r>
              <a:rPr dirty="0" smtClean="0">
                <a:solidFill>
                  <a:schemeClr val="accent1"/>
                </a:solidFill>
              </a:rPr>
              <a:t>:  </a:t>
            </a:r>
            <a:endParaRPr dirty="0">
              <a:solidFill>
                <a:schemeClr val="accent1"/>
              </a:solidFill>
            </a:endParaRPr>
          </a:p>
          <a:p>
            <a:pPr lvl="1">
              <a:buBlip>
                <a:blip r:embed="rId2"/>
              </a:buBlip>
            </a:pPr>
            <a:r>
              <a:rPr b="1" dirty="0" smtClean="0">
                <a:solidFill>
                  <a:schemeClr val="accent1"/>
                </a:solidFill>
              </a:rPr>
              <a:t>“</a:t>
            </a:r>
            <a:r>
              <a:rPr lang="en-US" b="1" dirty="0" smtClean="0">
                <a:solidFill>
                  <a:schemeClr val="accent1"/>
                </a:solidFill>
              </a:rPr>
              <a:t>La Palabra de Cristo more en abundancia en vosotros</a:t>
            </a:r>
            <a:r>
              <a:rPr b="1" dirty="0" smtClean="0">
                <a:solidFill>
                  <a:schemeClr val="accent1"/>
                </a:solidFill>
              </a:rPr>
              <a:t>”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(Co 3.16).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6650"/>
            </a:lvl1pPr>
          </a:lstStyle>
          <a:p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La Palabra de Dios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transmite</a:t>
            </a:r>
            <a:r>
              <a:rPr lang="en-US" dirty="0" smtClean="0">
                <a:solidFill>
                  <a:schemeClr val="accent1">
                    <a:alpha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95000"/>
                  </a:schemeClr>
                </a:solidFill>
              </a:rPr>
              <a:t>fe</a:t>
            </a:r>
            <a:endParaRPr dirty="0">
              <a:solidFill>
                <a:schemeClr val="accent1">
                  <a:alpha val="95000"/>
                </a:schemeClr>
              </a:solidFill>
            </a:endParaRP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Así que la fe es por el oír, y el oír, por la palabra de Dios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(Rm 10.17). </a:t>
            </a:r>
          </a:p>
          <a:p>
            <a:r>
              <a:rPr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Cerca de ti está la palabra, en tu boca y en tu corazón. </a:t>
            </a:r>
            <a:r>
              <a:rPr lang="en-US" dirty="0" err="1">
                <a:solidFill>
                  <a:schemeClr val="accent1"/>
                </a:solidFill>
              </a:rPr>
              <a:t>Esta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es</a:t>
            </a:r>
            <a:r>
              <a:rPr lang="en-US" dirty="0">
                <a:solidFill>
                  <a:schemeClr val="accent1"/>
                </a:solidFill>
              </a:rPr>
              <a:t> la palabra de </a:t>
            </a:r>
            <a:r>
              <a:rPr lang="en-US" dirty="0" err="1">
                <a:solidFill>
                  <a:schemeClr val="accent1"/>
                </a:solidFill>
              </a:rPr>
              <a:t>fe</a:t>
            </a:r>
            <a:r>
              <a:rPr lang="en-US" dirty="0">
                <a:solidFill>
                  <a:schemeClr val="accent1"/>
                </a:solidFill>
              </a:rPr>
              <a:t> que </a:t>
            </a:r>
            <a:r>
              <a:rPr lang="en-US" dirty="0" err="1" smtClean="0">
                <a:solidFill>
                  <a:schemeClr val="accent1"/>
                </a:solidFill>
              </a:rPr>
              <a:t>predicamos</a:t>
            </a:r>
            <a:r>
              <a:rPr dirty="0" smtClean="0">
                <a:solidFill>
                  <a:schemeClr val="accent1"/>
                </a:solidFill>
              </a:rPr>
              <a:t>” </a:t>
            </a:r>
            <a:r>
              <a:rPr dirty="0">
                <a:solidFill>
                  <a:schemeClr val="accent1"/>
                </a:solidFill>
              </a:rPr>
              <a:t>(Rm 10.8). 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Custom 12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000000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1647</Words>
  <Application>Microsoft Macintosh PowerPoint</Application>
  <PresentationFormat>Custom</PresentationFormat>
  <Paragraphs>120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Helvetica Neue</vt:lpstr>
      <vt:lpstr>Hoefler Text</vt:lpstr>
      <vt:lpstr>Palatino</vt:lpstr>
      <vt:lpstr>Wingdings</vt:lpstr>
      <vt:lpstr>BrushedCanvas</vt:lpstr>
      <vt:lpstr>Elementos Bíblicos y Teológicos esenciales para un avivamiento</vt:lpstr>
      <vt:lpstr>4 Elementos  claves para un Avivamento</vt:lpstr>
      <vt:lpstr>La Palabra y el Avivamiento</vt:lpstr>
      <vt:lpstr>La Palabra de Dios crea Vida</vt:lpstr>
      <vt:lpstr>La Palabra de Dios renueva vida</vt:lpstr>
      <vt:lpstr>La Palabra comunica el Espíritu Santo</vt:lpstr>
      <vt:lpstr>La Palabra es la espada del Espíritu</vt:lpstr>
      <vt:lpstr>La Palabra produce plenitud del Espíritu</vt:lpstr>
      <vt:lpstr>La Palabra de Dios transmite fe</vt:lpstr>
      <vt:lpstr>La Palabra de Dios salva</vt:lpstr>
      <vt:lpstr>La Palabra de Dios salva</vt:lpstr>
      <vt:lpstr>La Palabra de Dios regenera</vt:lpstr>
      <vt:lpstr>La Palabra de Dios Santifica</vt:lpstr>
      <vt:lpstr>La Palabra de Dios es libertadora</vt:lpstr>
      <vt:lpstr>La Palabra de Dios produce avivamientos</vt:lpstr>
      <vt:lpstr>En los días de Elías</vt:lpstr>
      <vt:lpstr>Fue basado en la Palabra que Elías profetizó:</vt:lpstr>
      <vt:lpstr>En el Antiguo Testamento</vt:lpstr>
      <vt:lpstr>La reforma protestante</vt:lpstr>
      <vt:lpstr>El gran avivamiento wesleyano</vt:lpstr>
      <vt:lpstr>El mayor avivamiento de la historia</vt:lpstr>
      <vt:lpstr>La Iglesia se ha desviado de la Palabra</vt:lpstr>
      <vt:lpstr>La Iglesia se ha desviado de la Palabra</vt:lpstr>
      <vt:lpstr>“Vivifícame según tu Palabra!”  (Sal 119.25)</vt:lpstr>
      <vt:lpstr>Arrepentimiento</vt:lpstr>
      <vt:lpstr>El arrepentimiento precede al avivamiento</vt:lpstr>
      <vt:lpstr>Nuestro ego con verguenza auto-satisfacción Cada uno busca lo que es suyo y no lo que es de Cristo Amor a uno mismo y al mundo más de que a Dios</vt:lpstr>
      <vt:lpstr>El pecado es el mayor obstáculo para un avivamiento</vt:lpstr>
      <vt:lpstr>Oración de corazones quebrantados</vt:lpstr>
      <vt:lpstr>Obediencia</vt:lpstr>
      <vt:lpstr>Obediencia señal del amor verdadero</vt:lpstr>
      <vt:lpstr>¡Habla que tu siervo oye!</vt:lpstr>
      <vt:lpstr>Oración</vt:lpstr>
      <vt:lpstr>Gran anhelo por Dios</vt:lpstr>
      <vt:lpstr>Anhelo y búsqueda en oración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Bíblicos e Teológicos essenciais para um avivamento</dc:title>
  <cp:lastModifiedBy>Microsoft Office User</cp:lastModifiedBy>
  <cp:revision>44</cp:revision>
  <dcterms:modified xsi:type="dcterms:W3CDTF">2016-10-04T07:59:22Z</dcterms:modified>
</cp:coreProperties>
</file>