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381" r:id="rId2"/>
    <p:sldId id="257" r:id="rId3"/>
    <p:sldId id="259" r:id="rId4"/>
    <p:sldId id="261" r:id="rId5"/>
    <p:sldId id="383" r:id="rId6"/>
    <p:sldId id="265" r:id="rId7"/>
    <p:sldId id="267" r:id="rId8"/>
    <p:sldId id="269" r:id="rId9"/>
    <p:sldId id="271" r:id="rId10"/>
    <p:sldId id="273" r:id="rId11"/>
    <p:sldId id="275" r:id="rId12"/>
    <p:sldId id="277" r:id="rId13"/>
    <p:sldId id="279" r:id="rId14"/>
    <p:sldId id="281" r:id="rId15"/>
    <p:sldId id="283" r:id="rId16"/>
    <p:sldId id="285" r:id="rId17"/>
    <p:sldId id="287" r:id="rId18"/>
    <p:sldId id="289" r:id="rId19"/>
    <p:sldId id="291" r:id="rId20"/>
    <p:sldId id="293" r:id="rId21"/>
    <p:sldId id="295" r:id="rId22"/>
    <p:sldId id="297" r:id="rId23"/>
    <p:sldId id="299" r:id="rId24"/>
    <p:sldId id="301" r:id="rId25"/>
    <p:sldId id="303" r:id="rId26"/>
    <p:sldId id="305" r:id="rId27"/>
    <p:sldId id="309" r:id="rId28"/>
    <p:sldId id="310" r:id="rId29"/>
    <p:sldId id="311" r:id="rId30"/>
    <p:sldId id="313" r:id="rId31"/>
    <p:sldId id="315" r:id="rId32"/>
    <p:sldId id="317" r:id="rId33"/>
    <p:sldId id="319" r:id="rId34"/>
    <p:sldId id="321" r:id="rId35"/>
    <p:sldId id="323" r:id="rId36"/>
    <p:sldId id="325" r:id="rId37"/>
    <p:sldId id="327" r:id="rId38"/>
    <p:sldId id="329" r:id="rId39"/>
    <p:sldId id="331" r:id="rId40"/>
    <p:sldId id="333" r:id="rId41"/>
    <p:sldId id="335" r:id="rId42"/>
    <p:sldId id="337" r:id="rId43"/>
    <p:sldId id="339" r:id="rId44"/>
    <p:sldId id="341" r:id="rId45"/>
    <p:sldId id="343" r:id="rId46"/>
    <p:sldId id="345" r:id="rId47"/>
    <p:sldId id="347" r:id="rId48"/>
    <p:sldId id="349" r:id="rId49"/>
    <p:sldId id="351" r:id="rId50"/>
    <p:sldId id="353" r:id="rId51"/>
    <p:sldId id="355" r:id="rId52"/>
    <p:sldId id="357" r:id="rId53"/>
    <p:sldId id="359" r:id="rId54"/>
    <p:sldId id="361" r:id="rId55"/>
    <p:sldId id="363" r:id="rId56"/>
    <p:sldId id="365" r:id="rId57"/>
    <p:sldId id="367" r:id="rId58"/>
    <p:sldId id="369" r:id="rId59"/>
    <p:sldId id="371" r:id="rId60"/>
    <p:sldId id="373" r:id="rId61"/>
    <p:sldId id="375" r:id="rId62"/>
    <p:sldId id="377" r:id="rId63"/>
    <p:sldId id="379" r:id="rId6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10637-379C-432C-8385-A26FD1A82A9C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771F9-18AE-4EA5-8469-B127C247B44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90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BA3A73B-00A6-4F65-8C49-574A9C58AF14}" type="slidenum">
              <a:rPr lang="en-US" altLang="en-US" smtClean="0">
                <a:latin typeface="Monotype Corsiva" pitchFamily="66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Monotype Corsiva" pitchFamily="6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532A7A-50E2-4185-A988-44C99E57D705}" type="slidenum">
              <a:rPr lang="en-US" altLang="es-ES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0496D93-ED8B-47DC-ADAA-2F21A1EB71C6}" type="slidenum">
              <a:rPr lang="en-US" altLang="es-ES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78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7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E40181-7C54-4525-83D8-2ADA43DE2715}" type="slidenum">
              <a:rPr lang="en-US" altLang="es-ES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5F1484-3A15-49B6-989F-6E66EEFC7289}" type="slidenum">
              <a:rPr lang="en-US" altLang="es-ES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D46640-AAAB-4E6F-A13F-213C5A951AD4}" type="slidenum">
              <a:rPr lang="en-US" altLang="es-ES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0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10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32F54A-6F51-4A00-B638-8252EA6B1229}" type="slidenum">
              <a:rPr lang="en-US" altLang="es-ES" smtClean="0"/>
              <a:pPr eaLnBrk="1" hangingPunct="1">
                <a:spcBef>
                  <a:spcPct val="0"/>
                </a:spcBef>
              </a:pPr>
              <a:t>41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771F9-18AE-4EA5-8469-B127C247B440}" type="slidenum">
              <a:rPr lang="es-ES" smtClean="0"/>
              <a:t>42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663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BFA04A-6BAC-48E8-82B7-E450C106EB3D}" type="slidenum">
              <a:rPr lang="en-US" altLang="es-ES" smtClean="0"/>
              <a:pPr eaLnBrk="1" hangingPunct="1">
                <a:spcBef>
                  <a:spcPct val="0"/>
                </a:spcBef>
              </a:pPr>
              <a:t>43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s-ES" altLang="es-ES" smtClean="0"/>
              <a:t>Tercera   AL ESCUCHAR….VER…O LEER ALGO APRENDE A HACERTE ESTA PREGUNTA!!!</a:t>
            </a:r>
          </a:p>
          <a:p>
            <a:r>
              <a:rPr lang="es-ES" altLang="es-ES" smtClean="0"/>
              <a:t>SI NO…DEJA DE VER, ESCUCHAR O LEER LO QUE TIENES AL FRENTE!!!!</a:t>
            </a:r>
          </a:p>
          <a:p>
            <a:endParaRPr lang="es-ES" altLang="es-ES" smtClean="0"/>
          </a:p>
          <a:p>
            <a:r>
              <a:rPr lang="es-ES" altLang="es-ES" smtClean="0"/>
              <a:t>TIENES EL PODER PARA HACERLO  (ES LO QUE DICE ROMANOS…SI ERES SEGUIDOR DE JESUS TIENES EL PODER!</a:t>
            </a:r>
          </a:p>
          <a:p>
            <a:r>
              <a:rPr lang="es-ES" altLang="es-ES" smtClean="0"/>
              <a:t>===============================</a:t>
            </a:r>
          </a:p>
          <a:p>
            <a:r>
              <a:rPr lang="es-ES" altLang="es-ES" smtClean="0"/>
              <a:t>Cuarta  ¿ME DAN SALUD MENTAL?  ¿ME HACEN MEJOR PERSONA? ---- LOS PENSAMIENTOS NO SON NEUTRALES ‘’’</a:t>
            </a:r>
          </a:p>
          <a:p>
            <a:r>
              <a:rPr lang="es-ES" altLang="es-ES" smtClean="0"/>
              <a:t>PERO TU DECIDES-----   VICTOR FRANKL DICE QUE ES LO UNICO QUE NO LE PUEDEN ARREBATAR  UN SER HUMANO!</a:t>
            </a:r>
          </a:p>
          <a:p>
            <a:r>
              <a:rPr lang="es-ES" altLang="es-ES" smtClean="0"/>
              <a:t>EL PODER DE DECIDIR ‘’’que es la IMAGO DEI</a:t>
            </a:r>
          </a:p>
        </p:txBody>
      </p:sp>
      <p:sp>
        <p:nvSpPr>
          <p:cNvPr id="212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05C0A6-79BB-4559-A13F-165A15F63131}" type="slidenum">
              <a:rPr lang="en-US" altLang="es-ES" smtClean="0"/>
              <a:pPr eaLnBrk="1" hangingPunct="1">
                <a:spcBef>
                  <a:spcPct val="0"/>
                </a:spcBef>
              </a:pPr>
              <a:t>44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40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s-ES" altLang="es-ES" smtClean="0"/>
              <a:t>Tercera   AL ESCUCHAR….VER…O LEER ALGO APRENDE A HACERTE ESTA PREGUNTA!!!</a:t>
            </a:r>
          </a:p>
          <a:p>
            <a:r>
              <a:rPr lang="es-ES" altLang="es-ES" smtClean="0"/>
              <a:t>SI NO…DEJA DE VER, ESCUCHAR O LEER LO QUE TIENES AL FRENTE!!!!</a:t>
            </a:r>
          </a:p>
          <a:p>
            <a:endParaRPr lang="es-ES" altLang="es-ES" smtClean="0"/>
          </a:p>
          <a:p>
            <a:r>
              <a:rPr lang="es-ES" altLang="es-ES" smtClean="0"/>
              <a:t>TIENES EL PODER PARA HACERLO  (ES LO QUE DICE ROMANOS…SI ERES SEGUIDOR DE JESUS TIENES EL PODER!</a:t>
            </a:r>
          </a:p>
          <a:p>
            <a:r>
              <a:rPr lang="es-ES" altLang="es-ES" smtClean="0"/>
              <a:t>===============================</a:t>
            </a:r>
          </a:p>
          <a:p>
            <a:r>
              <a:rPr lang="es-ES" altLang="es-ES" smtClean="0"/>
              <a:t>Cuarta  ¿ME DAN SALUD MENTAL?  ¿ME HACEN MEJOR PERSONA? ---- LOS PENSAMIENTOS NO SON NEUTRALES ‘’’</a:t>
            </a:r>
          </a:p>
          <a:p>
            <a:r>
              <a:rPr lang="es-ES" altLang="es-ES" smtClean="0"/>
              <a:t>PERO TU DECIDES-----   VICTOR FRANKL DICE QUE ES LO UNICO QUE NO LE PUEDEN ARREBATAR  UN SER HUMANO!</a:t>
            </a:r>
          </a:p>
          <a:p>
            <a:r>
              <a:rPr lang="es-ES" altLang="es-ES" smtClean="0"/>
              <a:t>EL PODER DE DECIDIR ‘’’que es la IMAGO DEI</a:t>
            </a:r>
          </a:p>
        </p:txBody>
      </p:sp>
      <p:sp>
        <p:nvSpPr>
          <p:cNvPr id="214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7FF3673-0BD1-4A80-92CC-1E8BC69981C8}" type="slidenum">
              <a:rPr lang="en-US" altLang="es-ES" smtClean="0"/>
              <a:pPr eaLnBrk="1" hangingPunct="1">
                <a:spcBef>
                  <a:spcPct val="0"/>
                </a:spcBef>
              </a:pPr>
              <a:t>45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33FBA01-0DFA-4DF7-97BB-3A11907E16BF}" type="slidenum">
              <a:rPr lang="en-US" altLang="en-US" smtClean="0">
                <a:latin typeface="Monotype Corsiva" pitchFamily="66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Monotype Corsiva" pitchFamily="6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8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ABF121-DDF3-43DC-AFA8-A41856E7348A}" type="slidenum">
              <a:rPr lang="en-US" altLang="en-US" smtClean="0">
                <a:latin typeface="Monotype Corsiva" pitchFamily="66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Monotype Corsiva" pitchFamily="6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07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376E35-A7C5-4263-AA56-DACFF56F2707}" type="slidenum">
              <a:rPr lang="en-US" altLang="en-US" smtClean="0">
                <a:latin typeface="Monotype Corsiva" pitchFamily="66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Monotype Corsiva" pitchFamily="6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186C49-9BE1-4517-A77A-51835362BBC2}" type="slidenum">
              <a:rPr lang="en-US" altLang="en-US" smtClean="0">
                <a:latin typeface="Monotype Corsiva" pitchFamily="66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latin typeface="Monotype Corsiva" pitchFamily="6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1D7C7B-73B1-4BCB-9E6C-04E955A28B5A}" type="slidenum">
              <a:rPr lang="en-US" altLang="es-E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s-ES" altLang="es-ES" smtClean="0"/>
              <a:t>….LOS JUEGUITOS ELECTRONICOS…</a:t>
            </a:r>
          </a:p>
        </p:txBody>
      </p:sp>
      <p:sp>
        <p:nvSpPr>
          <p:cNvPr id="202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A3AE06D-F69E-4D9C-A467-E73D3718E838}" type="slidenum">
              <a:rPr lang="en-US" altLang="es-E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38A716-7B77-47E3-B332-3424AE17CA88}" type="slidenum">
              <a:rPr lang="en-US" altLang="es-E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13C9B-CD33-4A2C-B3D5-B61E0B00F79B}" type="slidenum">
              <a:rPr lang="en-US" altLang="es-E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079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467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12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52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622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655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614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321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0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207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94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3F2A-43F3-4F7D-93C2-F39187627226}" type="datetimeFigureOut">
              <a:rPr lang="es-ES" smtClean="0"/>
              <a:t>21/09/2016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D30C-E475-4BA1-8CC3-3528EAD9FA9C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889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3048000"/>
          </a:xfrm>
        </p:spPr>
        <p:txBody>
          <a:bodyPr>
            <a:noAutofit/>
          </a:bodyPr>
          <a:lstStyle/>
          <a:p>
            <a:r>
              <a:rPr lang="es-ES" sz="96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/>
            </a:r>
            <a:br>
              <a:rPr lang="es-ES" sz="9600" dirty="0" smtClean="0">
                <a:solidFill>
                  <a:srgbClr val="0070C0"/>
                </a:solidFill>
                <a:latin typeface="Algerian" panose="04020705040A02060702" pitchFamily="82" charset="0"/>
              </a:rPr>
            </a:br>
            <a:r>
              <a:rPr lang="es-ES" sz="96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NUESTRA SALUD INTEGRAL</a:t>
            </a:r>
            <a:br>
              <a:rPr lang="es-ES" sz="9600" dirty="0" smtClean="0">
                <a:solidFill>
                  <a:srgbClr val="0070C0"/>
                </a:solidFill>
                <a:latin typeface="Algerian" panose="04020705040A02060702" pitchFamily="82" charset="0"/>
              </a:rPr>
            </a:br>
            <a:r>
              <a:rPr lang="es-ES" sz="36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(segunda parte)</a:t>
            </a:r>
            <a:endParaRPr lang="es-ES" sz="96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8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-685800"/>
            <a:ext cx="7543800" cy="8132763"/>
          </a:xfrm>
        </p:spPr>
        <p:txBody>
          <a:bodyPr>
            <a:normAutofit fontScale="90000"/>
          </a:bodyPr>
          <a:lstStyle/>
          <a:p>
            <a:r>
              <a:rPr lang="en-US" altLang="en-US" sz="3600" b="1" i="1" dirty="0" smtClean="0">
                <a:solidFill>
                  <a:srgbClr val="693AC6"/>
                </a:solidFill>
              </a:rPr>
              <a:t/>
            </a:r>
            <a:br>
              <a:rPr lang="en-US" altLang="en-US" sz="3600" b="1" i="1" dirty="0" smtClean="0">
                <a:solidFill>
                  <a:srgbClr val="693AC6"/>
                </a:solidFill>
              </a:rPr>
            </a:br>
            <a:r>
              <a:rPr lang="en-US" altLang="en-US" sz="3600" b="1" i="1" dirty="0" smtClean="0">
                <a:solidFill>
                  <a:srgbClr val="693AC6"/>
                </a:solidFill>
              </a:rPr>
              <a:t/>
            </a:r>
            <a:br>
              <a:rPr lang="en-US" altLang="en-US" sz="3600" b="1" i="1" dirty="0" smtClean="0">
                <a:solidFill>
                  <a:srgbClr val="693AC6"/>
                </a:solidFill>
              </a:rPr>
            </a:br>
            <a:r>
              <a:rPr lang="en-US" altLang="en-US" b="1" i="1" dirty="0" err="1" smtClean="0">
                <a:solidFill>
                  <a:srgbClr val="002060"/>
                </a:solidFill>
              </a:rPr>
              <a:t>Llámese</a:t>
            </a:r>
            <a:r>
              <a:rPr lang="en-US" altLang="en-US" b="1" i="1" dirty="0" smtClean="0">
                <a:solidFill>
                  <a:srgbClr val="002060"/>
                </a:solidFill>
              </a:rPr>
              <a:t>:</a:t>
            </a:r>
            <a:br>
              <a:rPr lang="en-US" altLang="en-US" b="1" i="1" dirty="0" smtClean="0">
                <a:solidFill>
                  <a:srgbClr val="002060"/>
                </a:solidFill>
              </a:rPr>
            </a:br>
            <a:r>
              <a:rPr lang="en-US" altLang="en-US" b="1" i="1" dirty="0" smtClean="0">
                <a:solidFill>
                  <a:srgbClr val="002060"/>
                </a:solidFill>
              </a:rPr>
              <a:t>- “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depresión</a:t>
            </a:r>
            <a:r>
              <a:rPr lang="en-US" altLang="en-US" b="1" i="1" dirty="0" smtClean="0">
                <a:solidFill>
                  <a:srgbClr val="002060"/>
                </a:solidFill>
              </a:rPr>
              <a:t> 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crónica</a:t>
            </a:r>
            <a:r>
              <a:rPr lang="en-US" altLang="en-US" b="1" i="1" dirty="0" smtClean="0">
                <a:solidFill>
                  <a:srgbClr val="002060"/>
                </a:solidFill>
              </a:rPr>
              <a:t>” </a:t>
            </a:r>
            <a:br>
              <a:rPr lang="en-US" altLang="en-US" b="1" i="1" dirty="0" smtClean="0">
                <a:solidFill>
                  <a:srgbClr val="002060"/>
                </a:solidFill>
              </a:rPr>
            </a:br>
            <a:r>
              <a:rPr lang="en-US" altLang="en-US" b="1" i="1" dirty="0" smtClean="0">
                <a:solidFill>
                  <a:srgbClr val="002060"/>
                </a:solidFill>
              </a:rPr>
              <a:t>-  “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soledad</a:t>
            </a:r>
            <a:r>
              <a:rPr lang="en-US" altLang="en-US" b="1" i="1" dirty="0" smtClean="0">
                <a:solidFill>
                  <a:srgbClr val="002060"/>
                </a:solidFill>
              </a:rPr>
              <a:t>”</a:t>
            </a:r>
            <a:br>
              <a:rPr lang="en-US" altLang="en-US" b="1" i="1" dirty="0" smtClean="0">
                <a:solidFill>
                  <a:srgbClr val="002060"/>
                </a:solidFill>
              </a:rPr>
            </a:br>
            <a:r>
              <a:rPr lang="en-US" altLang="en-US" b="1" i="1" dirty="0" smtClean="0">
                <a:solidFill>
                  <a:srgbClr val="002060"/>
                </a:solidFill>
              </a:rPr>
              <a:t>- “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falta</a:t>
            </a:r>
            <a:r>
              <a:rPr lang="en-US" altLang="en-US" b="1" i="1" dirty="0" smtClean="0">
                <a:solidFill>
                  <a:srgbClr val="002060"/>
                </a:solidFill>
              </a:rPr>
              <a:t> de 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motivación</a:t>
            </a:r>
            <a:r>
              <a:rPr lang="en-US" altLang="en-US" b="1" i="1" dirty="0" smtClean="0">
                <a:solidFill>
                  <a:srgbClr val="002060"/>
                </a:solidFill>
              </a:rPr>
              <a:t>”</a:t>
            </a:r>
            <a:br>
              <a:rPr lang="en-US" altLang="en-US" b="1" i="1" dirty="0" smtClean="0">
                <a:solidFill>
                  <a:srgbClr val="002060"/>
                </a:solidFill>
              </a:rPr>
            </a:br>
            <a:r>
              <a:rPr lang="en-US" altLang="en-US" b="1" i="1" dirty="0" smtClean="0">
                <a:solidFill>
                  <a:srgbClr val="002060"/>
                </a:solidFill>
              </a:rPr>
              <a:t>- “</a:t>
            </a:r>
            <a:r>
              <a:rPr lang="en-US" altLang="en-US" b="1" i="1" dirty="0" err="1" smtClean="0">
                <a:solidFill>
                  <a:srgbClr val="002060"/>
                </a:solidFill>
              </a:rPr>
              <a:t>apatía</a:t>
            </a:r>
            <a:r>
              <a:rPr lang="en-US" altLang="en-US" b="1" i="1" dirty="0" smtClean="0">
                <a:solidFill>
                  <a:srgbClr val="002060"/>
                </a:solidFill>
              </a:rPr>
              <a:t>”</a:t>
            </a:r>
            <a:br>
              <a:rPr lang="en-US" altLang="en-US" b="1" i="1" dirty="0" smtClean="0">
                <a:solidFill>
                  <a:srgbClr val="002060"/>
                </a:solidFill>
              </a:rPr>
            </a:br>
            <a:r>
              <a:rPr lang="en-US" altLang="en-US" b="1" dirty="0" smtClean="0"/>
              <a:t>DE LO QUE HABLAMOS REALMENTE ES DE UN PROBLEMA EMOCIONAL QUE ESTA AFECTANDO TODO NUESTRO SER Y NUESTRAS RELACIONES</a:t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sz="3600" b="1" dirty="0" smtClean="0"/>
              <a:t/>
            </a:r>
            <a:br>
              <a:rPr lang="en-US" altLang="en-US" sz="3600" b="1" dirty="0" smtClean="0"/>
            </a:br>
            <a:endParaRPr lang="en-US" alt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9793622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52562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DEBEMOS ENTONCES 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CONSIDERAR 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ALGUNAS DECISIONES 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BASADAS EN LA PALABRA 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DE DIOS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QUE </a:t>
            </a:r>
            <a:r>
              <a:rPr lang="es-ES" altLang="es-ES" b="1" u="sng" dirty="0" err="1">
                <a:solidFill>
                  <a:schemeClr val="accent6">
                    <a:lumMod val="50000"/>
                  </a:schemeClr>
                </a:solidFill>
              </a:rPr>
              <a:t>QUE</a:t>
            </a: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 NOS AYUDEN </a:t>
            </a:r>
            <a:b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>
                <a:solidFill>
                  <a:schemeClr val="accent6">
                    <a:lumMod val="50000"/>
                  </a:schemeClr>
                </a:solidFill>
              </a:rPr>
              <a:t>A </a:t>
            </a:r>
            <a:r>
              <a:rPr lang="es-ES" altLang="es-ES" b="1" u="sng" dirty="0" smtClean="0">
                <a:solidFill>
                  <a:schemeClr val="accent6">
                    <a:lumMod val="50000"/>
                  </a:schemeClr>
                </a:solidFill>
              </a:rPr>
              <a:t>SANAR NUESTRO </a:t>
            </a:r>
            <a:br>
              <a:rPr lang="es-ES" altLang="es-ES" b="1" u="sng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altLang="es-ES" b="1" u="sng" dirty="0" smtClean="0">
                <a:solidFill>
                  <a:schemeClr val="accent6">
                    <a:lumMod val="50000"/>
                  </a:schemeClr>
                </a:solidFill>
              </a:rPr>
              <a:t>NIÑO HERIDO </a:t>
            </a:r>
            <a:r>
              <a:rPr lang="es-ES" altLang="es-ES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s-ES" altLang="es-ES" dirty="0">
                <a:solidFill>
                  <a:schemeClr val="accent6">
                    <a:lumMod val="50000"/>
                  </a:schemeClr>
                </a:solidFill>
              </a:rPr>
            </a:b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24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686050"/>
          </a:xfrm>
        </p:spPr>
        <p:txBody>
          <a:bodyPr>
            <a:normAutofit/>
          </a:bodyPr>
          <a:lstStyle/>
          <a:p>
            <a:pPr eaLnBrk="1" hangingPunct="1"/>
            <a:r>
              <a:rPr lang="es-ES" altLang="es-ES" b="1" dirty="0" smtClean="0">
                <a:solidFill>
                  <a:srgbClr val="FF0000"/>
                </a:solidFill>
              </a:rPr>
              <a:t>PRIMERA DECISIÓN: </a:t>
            </a:r>
            <a:br>
              <a:rPr lang="es-ES" altLang="es-ES" b="1" dirty="0" smtClean="0">
                <a:solidFill>
                  <a:srgbClr val="FF0000"/>
                </a:solidFill>
              </a:rPr>
            </a:br>
            <a:r>
              <a:rPr lang="es-ES" altLang="es-ES" b="1" dirty="0" smtClean="0">
                <a:solidFill>
                  <a:srgbClr val="FF0000"/>
                </a:solidFill>
              </a:rPr>
              <a:t>ADMITIR NUESTRA NECESIDAD </a:t>
            </a:r>
            <a:br>
              <a:rPr lang="es-ES" altLang="es-ES" b="1" dirty="0" smtClean="0">
                <a:solidFill>
                  <a:srgbClr val="FF0000"/>
                </a:solidFill>
              </a:rPr>
            </a:br>
            <a:endParaRPr lang="es-ES" altLang="es-ES" b="1" dirty="0" smtClean="0">
              <a:solidFill>
                <a:srgbClr val="FF0000"/>
              </a:solidFill>
            </a:endParaRPr>
          </a:p>
        </p:txBody>
      </p:sp>
      <p:sp>
        <p:nvSpPr>
          <p:cNvPr id="5120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s-ES" altLang="es-ES" sz="4100" b="1" i="1" dirty="0" smtClean="0">
                <a:solidFill>
                  <a:srgbClr val="002060"/>
                </a:solidFill>
              </a:rPr>
              <a:t>Parte de nuestra naturaleza humana es rehusarnos a cambiar hasta que el dolor supera nuestro temor  -- el temor de cambiar</a:t>
            </a:r>
          </a:p>
          <a:p>
            <a:pPr eaLnBrk="1" hangingPunct="1"/>
            <a:r>
              <a:rPr lang="es-ES" altLang="es-ES" i="1" dirty="0" smtClean="0">
                <a:solidFill>
                  <a:srgbClr val="002060"/>
                </a:solidFill>
              </a:rPr>
              <a:t> </a:t>
            </a:r>
          </a:p>
          <a:p>
            <a:pPr eaLnBrk="1" hangingPunct="1"/>
            <a:endParaRPr lang="es-ES" altLang="es-E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70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4800"/>
          </a:xfrm>
        </p:spPr>
        <p:txBody>
          <a:bodyPr>
            <a:normAutofit fontScale="90000"/>
          </a:bodyPr>
          <a:lstStyle/>
          <a:p>
            <a:r>
              <a:rPr lang="es-ES" altLang="es-ES" sz="3600" dirty="0"/>
              <a:t/>
            </a:r>
            <a:br>
              <a:rPr lang="es-ES" altLang="es-ES" sz="3600" dirty="0"/>
            </a:br>
            <a:r>
              <a:rPr lang="es-ES" altLang="es-ES" sz="3600" dirty="0" smtClean="0"/>
              <a:t/>
            </a:r>
            <a:br>
              <a:rPr lang="es-ES" altLang="es-ES" sz="3600" dirty="0" smtClean="0"/>
            </a:br>
            <a:r>
              <a:rPr lang="es-ES" altLang="es-ES" sz="3600" dirty="0"/>
              <a:t/>
            </a:r>
            <a:br>
              <a:rPr lang="es-ES" altLang="es-ES" sz="3600" dirty="0"/>
            </a:br>
            <a:r>
              <a:rPr lang="es-ES" altLang="es-ES" sz="3600" dirty="0" smtClean="0"/>
              <a:t/>
            </a:r>
            <a:br>
              <a:rPr lang="es-ES" altLang="es-ES" sz="3600" dirty="0" smtClean="0"/>
            </a:br>
            <a:r>
              <a:rPr lang="es-ES" altLang="es-ES" sz="3600" dirty="0"/>
              <a:t/>
            </a:r>
            <a:br>
              <a:rPr lang="es-ES" altLang="es-ES" sz="3600" dirty="0"/>
            </a:br>
            <a:r>
              <a:rPr lang="es-ES" altLang="es-ES" sz="2700" b="1" dirty="0" smtClean="0">
                <a:solidFill>
                  <a:srgbClr val="FF0000"/>
                </a:solidFill>
              </a:rPr>
              <a:t>ADMITIR NUESTRA NECESIDAD </a:t>
            </a:r>
            <a:r>
              <a:rPr lang="es-ES" altLang="es-ES" sz="2700" dirty="0" smtClean="0"/>
              <a:t/>
            </a:r>
            <a:br>
              <a:rPr lang="es-ES" altLang="es-ES" sz="2700" dirty="0" smtClean="0"/>
            </a:br>
            <a:r>
              <a:rPr lang="es-ES" altLang="es-ES" sz="2700" dirty="0" smtClean="0"/>
              <a:t/>
            </a:r>
            <a:br>
              <a:rPr lang="es-ES" altLang="es-ES" sz="2700" dirty="0" smtClean="0"/>
            </a:br>
            <a:r>
              <a:rPr lang="es-ES" altLang="es-ES" sz="2700" dirty="0"/>
              <a:t/>
            </a:r>
            <a:br>
              <a:rPr lang="es-ES" altLang="es-ES" sz="2700" dirty="0"/>
            </a:br>
            <a:r>
              <a:rPr lang="es-ES" altLang="es-ES" sz="4000" b="1" dirty="0" smtClean="0">
                <a:solidFill>
                  <a:schemeClr val="tx1"/>
                </a:solidFill>
              </a:rPr>
              <a:t>La tendencia es seguir negando nuestro dolor hasta que éste es tan fuerte que finalmente reconocemos que necesitamos ayuda. </a:t>
            </a:r>
            <a:br>
              <a:rPr lang="es-ES" altLang="es-ES" sz="4000" b="1" dirty="0" smtClean="0">
                <a:solidFill>
                  <a:schemeClr val="tx1"/>
                </a:solidFill>
              </a:rPr>
            </a:br>
            <a:r>
              <a:rPr lang="es-ES" altLang="es-ES" sz="4000" b="1" dirty="0" smtClean="0">
                <a:solidFill>
                  <a:srgbClr val="002060"/>
                </a:solidFill>
              </a:rPr>
              <a:t>Recuerda las palabras de Jesús: </a:t>
            </a:r>
            <a:r>
              <a:rPr lang="es-ES" altLang="es-ES" sz="4000" b="1" i="1" dirty="0" smtClean="0">
                <a:solidFill>
                  <a:srgbClr val="002060"/>
                </a:solidFill>
              </a:rPr>
              <a:t>“Bienaventurados los pobres…” </a:t>
            </a:r>
            <a:r>
              <a:rPr lang="es-ES" altLang="es-ES" sz="4000" i="1" dirty="0" smtClean="0">
                <a:solidFill>
                  <a:srgbClr val="002060"/>
                </a:solidFill>
              </a:rPr>
              <a:t/>
            </a:r>
            <a:br>
              <a:rPr lang="es-ES" altLang="es-ES" sz="4000" i="1" dirty="0" smtClean="0">
                <a:solidFill>
                  <a:srgbClr val="002060"/>
                </a:solidFill>
              </a:rPr>
            </a:br>
            <a:r>
              <a:rPr lang="es-ES" altLang="es-ES" sz="4000" i="1" dirty="0" smtClean="0">
                <a:solidFill>
                  <a:srgbClr val="002060"/>
                </a:solidFill>
              </a:rPr>
              <a:t/>
            </a:r>
            <a:br>
              <a:rPr lang="es-ES" altLang="es-ES" sz="4000" i="1" dirty="0" smtClean="0">
                <a:solidFill>
                  <a:srgbClr val="002060"/>
                </a:solidFill>
              </a:rPr>
            </a:br>
            <a:r>
              <a:rPr lang="es-ES" altLang="es-ES" sz="4000" dirty="0" smtClean="0">
                <a:solidFill>
                  <a:schemeClr val="tx1"/>
                </a:solidFill>
              </a:rPr>
              <a:t>Admitir nuestra pobreza (necesidad) espiritual, emocional o física es necesario.</a:t>
            </a:r>
            <a:br>
              <a:rPr lang="es-ES" altLang="es-ES" sz="4000" dirty="0" smtClean="0">
                <a:solidFill>
                  <a:schemeClr val="tx1"/>
                </a:solidFill>
              </a:rPr>
            </a:br>
            <a:endParaRPr lang="es-ES" altLang="es-ES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0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048375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s-ES" altLang="es-ES" sz="2400" b="1" dirty="0">
                <a:solidFill>
                  <a:srgbClr val="FF0000"/>
                </a:solidFill>
              </a:rPr>
              <a:t>ADMITIR NUESTRA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NECESIDAD</a:t>
            </a:r>
          </a:p>
          <a:p>
            <a:pPr marL="0" indent="0" algn="ctr">
              <a:buNone/>
              <a:defRPr/>
            </a:pPr>
            <a:endParaRPr lang="es-ES" sz="2400" b="1" i="1" dirty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endParaRPr lang="es-ES" sz="2400" b="1" i="1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s-ES" sz="4000" b="1" i="1" dirty="0" smtClean="0"/>
              <a:t>LA CAUSA DE NUESTROS PROBLEMAS</a:t>
            </a:r>
            <a:endParaRPr lang="es-ES" sz="4000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s-ES" sz="4000" dirty="0" smtClean="0"/>
              <a:t>…</a:t>
            </a:r>
            <a:r>
              <a:rPr lang="es-ES" sz="4000" dirty="0" smtClean="0">
                <a:solidFill>
                  <a:srgbClr val="002060"/>
                </a:solidFill>
              </a:rPr>
              <a:t>es nuestra naturaleza humana</a:t>
            </a:r>
            <a:r>
              <a:rPr lang="es-ES" sz="4000" dirty="0" smtClean="0"/>
              <a:t>….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4000" dirty="0" smtClean="0"/>
              <a:t>tratamos de resolver nuestros problemas a nuestro modo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4000" dirty="0" smtClean="0"/>
              <a:t>“</a:t>
            </a:r>
            <a:r>
              <a:rPr lang="es-ES" sz="4000" i="1" dirty="0" smtClean="0"/>
              <a:t>hay caminos que parecen correctos…”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4000" i="1" dirty="0" smtClean="0"/>
              <a:t>¡</a:t>
            </a:r>
            <a:r>
              <a:rPr lang="es-ES" sz="4000" dirty="0" smtClean="0"/>
              <a:t>tratamos de ocupar el lugar de Dios!</a:t>
            </a:r>
          </a:p>
          <a:p>
            <a:pPr algn="ctr" eaLnBrk="1" hangingPunct="1">
              <a:defRPr/>
            </a:pPr>
            <a:endParaRPr lang="es-ES" sz="4000" dirty="0" smtClean="0"/>
          </a:p>
        </p:txBody>
      </p:sp>
    </p:spTree>
    <p:extLst>
      <p:ext uri="{BB962C8B-B14F-4D97-AF65-F5344CB8AC3E}">
        <p14:creationId xmlns:p14="http://schemas.microsoft.com/office/powerpoint/2010/main" val="407545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altLang="es-ES" sz="2600" b="1" dirty="0" smtClean="0">
                <a:solidFill>
                  <a:srgbClr val="FF0000"/>
                </a:solidFill>
              </a:rPr>
              <a:t>                       ADMITIR NUESTRA NECESIDAD</a:t>
            </a:r>
          </a:p>
          <a:p>
            <a:pPr marL="0" indent="0">
              <a:buNone/>
            </a:pPr>
            <a:endParaRPr lang="es-ES" altLang="es-ES" sz="2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altLang="es-ES" sz="2600" dirty="0" smtClean="0"/>
          </a:p>
          <a:p>
            <a:pPr eaLnBrk="1" hangingPunct="1"/>
            <a:r>
              <a:rPr lang="es-ES" altLang="es-ES" sz="4000" dirty="0" smtClean="0"/>
              <a:t>PERO  NUESTRA TENDENCIA SIEMPRE SERÁ LA EQUIVOCADA</a:t>
            </a:r>
          </a:p>
          <a:p>
            <a:pPr eaLnBrk="1" hangingPunct="1"/>
            <a:endParaRPr lang="es-ES" altLang="es-ES" sz="4000" dirty="0" smtClean="0"/>
          </a:p>
          <a:p>
            <a:pPr eaLnBrk="1" hangingPunct="1"/>
            <a:r>
              <a:rPr lang="es-ES" altLang="es-ES" sz="4000" dirty="0" smtClean="0"/>
              <a:t>EN EL FONDO SIEMPRE EXISTE EL DESEO DE TENER EL CONTROL (SER DIOS)</a:t>
            </a:r>
          </a:p>
          <a:p>
            <a:endParaRPr lang="es-ES" altLang="es-ES" sz="4000" dirty="0" smtClean="0"/>
          </a:p>
        </p:txBody>
      </p:sp>
    </p:spTree>
    <p:extLst>
      <p:ext uri="{BB962C8B-B14F-4D97-AF65-F5344CB8AC3E}">
        <p14:creationId xmlns:p14="http://schemas.microsoft.com/office/powerpoint/2010/main" val="80798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215900" y="152400"/>
            <a:ext cx="8928100" cy="6172199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s-ES" altLang="es-ES" sz="2400" b="1" dirty="0">
                <a:solidFill>
                  <a:srgbClr val="FF0000"/>
                </a:solidFill>
              </a:rPr>
              <a:t>ADMITIR NUESTRA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NECESIDAD</a:t>
            </a:r>
          </a:p>
          <a:p>
            <a:pPr marL="0" indent="0" algn="ctr">
              <a:buNone/>
              <a:defRPr/>
            </a:pPr>
            <a:endParaRPr lang="es-ES" altLang="es-ES" sz="2400" b="1" dirty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endParaRPr lang="es-ES" altLang="es-ES" sz="2400" b="1" dirty="0" smtClean="0"/>
          </a:p>
          <a:p>
            <a:pPr algn="ctr">
              <a:defRPr/>
            </a:pPr>
            <a:r>
              <a:rPr lang="es-ES" altLang="es-ES" b="1" dirty="0" smtClean="0"/>
              <a:t>1- Tratamos de controlar nuestra imagen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altLang="es-ES" dirty="0" smtClean="0"/>
              <a:t>(lo que otros piensen de nosotros) usamos máscaras, pretendemos, mostramos ciertos rasgos que nos conviene, ocultamos otros, negamos nuestras debilidades: “no estoy enojado”  “no estoy preocupado” </a:t>
            </a:r>
          </a:p>
          <a:p>
            <a:pPr marL="0" indent="0" algn="ctr" eaLnBrk="1" hangingPunct="1">
              <a:buFontTx/>
              <a:buNone/>
              <a:defRPr/>
            </a:pPr>
            <a:endParaRPr lang="es-ES" altLang="es-ES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s-ES" altLang="es-ES" i="1" dirty="0" smtClean="0"/>
              <a:t>¿POR QUÉ?  ¡¡¡Porque si te digo cómo soy o cómo  me siento temo ya no gustarte!!!</a:t>
            </a:r>
          </a:p>
          <a:p>
            <a:pPr algn="ctr" eaLnBrk="1" hangingPunct="1">
              <a:defRPr/>
            </a:pP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08184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s-ES" altLang="es-ES" sz="2400" b="1" dirty="0">
                <a:solidFill>
                  <a:srgbClr val="FF0000"/>
                </a:solidFill>
              </a:rPr>
              <a:t>ADMITIR NUESTRA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NECESIDAD</a:t>
            </a:r>
          </a:p>
          <a:p>
            <a:pPr marL="0" indent="0" algn="ctr">
              <a:buNone/>
              <a:defRPr/>
            </a:pPr>
            <a:endParaRPr lang="es-ES" sz="2400" b="1" dirty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endParaRPr lang="es-ES" sz="2400" b="1" dirty="0" smtClean="0"/>
          </a:p>
          <a:p>
            <a:pPr algn="ctr" eaLnBrk="1" hangingPunct="1">
              <a:defRPr/>
            </a:pPr>
            <a:r>
              <a:rPr lang="es-ES" sz="4000" b="1" dirty="0" smtClean="0"/>
              <a:t>2 -Tratamos de controlar a otros </a:t>
            </a:r>
          </a:p>
          <a:p>
            <a:pPr marL="0" indent="0" algn="ctr" eaLnBrk="1" hangingPunct="1">
              <a:buNone/>
              <a:defRPr/>
            </a:pPr>
            <a:r>
              <a:rPr lang="es-ES" sz="4000" dirty="0" smtClean="0"/>
              <a:t>(</a:t>
            </a:r>
            <a:r>
              <a:rPr lang="es-ES" sz="4000" i="1" dirty="0" smtClean="0"/>
              <a:t>a nuestros padres, hijos, conyugues, compañeros de trabajo, miembros de la iglesia</a:t>
            </a:r>
            <a:r>
              <a:rPr lang="es-ES" sz="4000" dirty="0" smtClean="0"/>
              <a:t>)…y usamos muchos mecanismos para manipular (</a:t>
            </a:r>
            <a:r>
              <a:rPr lang="es-ES" sz="4000" i="1" dirty="0" smtClean="0"/>
              <a:t>culpa, vergüenza, enojo, gritos y llanto o silencio</a:t>
            </a:r>
            <a:r>
              <a:rPr lang="es-ES" sz="4000" dirty="0" smtClean="0"/>
              <a:t>)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4000" dirty="0" smtClean="0"/>
              <a:t> </a:t>
            </a:r>
          </a:p>
          <a:p>
            <a:pPr marL="0" indent="0" eaLnBrk="1" hangingPunct="1">
              <a:buFontTx/>
              <a:buNone/>
              <a:defRPr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94512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es-ES" altLang="es-ES" sz="3100" b="1" dirty="0">
                <a:solidFill>
                  <a:srgbClr val="FF0000"/>
                </a:solidFill>
              </a:rPr>
              <a:t>ADMITIR NUESTRA NECESIDAD</a:t>
            </a:r>
            <a:endParaRPr lang="es-ES" sz="3100" b="1" dirty="0"/>
          </a:p>
          <a:p>
            <a:pPr algn="ctr" eaLnBrk="1" hangingPunct="1">
              <a:defRPr/>
            </a:pPr>
            <a:endParaRPr lang="es-ES" sz="3900" b="1" dirty="0" smtClean="0"/>
          </a:p>
          <a:p>
            <a:pPr algn="ctr" eaLnBrk="1" hangingPunct="1">
              <a:defRPr/>
            </a:pPr>
            <a:r>
              <a:rPr lang="es-ES" sz="3900" b="1" dirty="0" smtClean="0"/>
              <a:t>3 -Tratamos de controlar nuestros problemas </a:t>
            </a:r>
          </a:p>
          <a:p>
            <a:pPr marL="0" indent="0" algn="ctr" eaLnBrk="1" hangingPunct="1">
              <a:buNone/>
              <a:defRPr/>
            </a:pPr>
            <a:endParaRPr lang="es-ES" sz="3900" b="1" dirty="0" smtClean="0"/>
          </a:p>
          <a:p>
            <a:pPr marL="0" indent="0" algn="ctr" eaLnBrk="1" hangingPunct="1">
              <a:buNone/>
              <a:defRPr/>
            </a:pPr>
            <a:r>
              <a:rPr lang="es-ES" sz="3900" i="1" dirty="0" smtClean="0"/>
              <a:t>“yo puedo” “no es problema” “estoy bien” </a:t>
            </a:r>
          </a:p>
          <a:p>
            <a:pPr marL="0" indent="0" algn="ctr" eaLnBrk="1" hangingPunct="1">
              <a:buNone/>
              <a:defRPr/>
            </a:pPr>
            <a:r>
              <a:rPr lang="es-ES" sz="3900" dirty="0" smtClean="0"/>
              <a:t>SON LAS PALABRAS DE QUIEN DESEA SER DIOS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3900" dirty="0" smtClean="0"/>
              <a:t>cuando tratamos de controlar lo que estamos diciendo es: “</a:t>
            </a:r>
            <a:r>
              <a:rPr lang="es-ES" sz="3900" i="1" dirty="0" smtClean="0"/>
              <a:t>no necesito ayuda</a:t>
            </a:r>
            <a:r>
              <a:rPr lang="es-ES" sz="3900" dirty="0" smtClean="0"/>
              <a:t>” (y entre más tratamos de resolver nuestro problema por nosotros mismos, peor se vuelve el problema) </a:t>
            </a:r>
          </a:p>
          <a:p>
            <a:pPr algn="ctr" eaLnBrk="1" hangingPunct="1">
              <a:defRPr/>
            </a:pPr>
            <a:endParaRPr lang="es-ES" sz="3900" dirty="0" smtClean="0"/>
          </a:p>
          <a:p>
            <a:pPr marL="0" indent="0" eaLnBrk="1" hangingPunct="1">
              <a:buFontTx/>
              <a:buNone/>
              <a:defRPr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45070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ES" altLang="es-ES" sz="2400" b="1" dirty="0">
                <a:solidFill>
                  <a:srgbClr val="FF0000"/>
                </a:solidFill>
              </a:rPr>
              <a:t>ADMITIR NUESTRA NECESIDAD</a:t>
            </a:r>
            <a:endParaRPr lang="es-ES" sz="2400" b="1" dirty="0"/>
          </a:p>
          <a:p>
            <a:pPr algn="ctr" eaLnBrk="1" hangingPunct="1">
              <a:defRPr/>
            </a:pPr>
            <a:endParaRPr lang="es-ES" b="1" dirty="0" smtClean="0"/>
          </a:p>
          <a:p>
            <a:pPr algn="ctr" eaLnBrk="1" hangingPunct="1">
              <a:defRPr/>
            </a:pPr>
            <a:r>
              <a:rPr lang="es-ES" b="1" dirty="0" smtClean="0"/>
              <a:t>4 -Tratamos de controlar nuestro dolor.</a:t>
            </a:r>
          </a:p>
          <a:p>
            <a:pPr marL="0" indent="0" algn="ctr" eaLnBrk="1" hangingPunct="1">
              <a:buNone/>
              <a:defRPr/>
            </a:pPr>
            <a:r>
              <a:rPr lang="es-ES" b="1" dirty="0" smtClean="0"/>
              <a:t> </a:t>
            </a:r>
            <a:r>
              <a:rPr lang="es-ES" dirty="0" smtClean="0"/>
              <a:t>¿Has pensado cuanto tiempo y energía usamos tratando de escapar de nuestro dolor? ¿de negarlo, reducirlo, o posponerlo?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i="1" dirty="0" smtClean="0"/>
              <a:t>-algunos comiendo o no comiendo,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i="1" dirty="0" smtClean="0"/>
              <a:t>-otros drogándose,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i="1" dirty="0"/>
              <a:t>-</a:t>
            </a:r>
            <a:r>
              <a:rPr lang="es-ES" i="1" dirty="0" smtClean="0"/>
              <a:t>otros con los deportes, con la religión, etc.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i="1" dirty="0" smtClean="0"/>
              <a:t> -otros desarrollando un espíritu de crítica, desconfianza y abuso</a:t>
            </a:r>
          </a:p>
          <a:p>
            <a:pPr eaLnBrk="1" hangingPunct="1">
              <a:defRPr/>
            </a:pPr>
            <a:endParaRPr lang="es-ES" dirty="0" smtClean="0"/>
          </a:p>
          <a:p>
            <a:pPr marL="0" indent="0" eaLnBrk="1" hangingPunct="1">
              <a:buFontTx/>
              <a:buNone/>
              <a:defRPr/>
            </a:pPr>
            <a:r>
              <a:rPr lang="es-ES" dirty="0" smtClean="0"/>
              <a:t> </a:t>
            </a:r>
          </a:p>
          <a:p>
            <a:pPr marL="0" indent="0" eaLnBrk="1" hangingPunct="1">
              <a:buFontTx/>
              <a:buNone/>
              <a:defRPr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6685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543800" cy="6054725"/>
          </a:xfrm>
        </p:spPr>
        <p:txBody>
          <a:bodyPr/>
          <a:lstStyle/>
          <a:p>
            <a:r>
              <a:rPr lang="en-US" altLang="en-US" b="1" i="1" smtClean="0">
                <a:solidFill>
                  <a:srgbClr val="C00000"/>
                </a:solidFill>
              </a:rPr>
              <a:t/>
            </a:r>
            <a:br>
              <a:rPr lang="en-US" altLang="en-US" b="1" i="1" smtClean="0">
                <a:solidFill>
                  <a:srgbClr val="C00000"/>
                </a:solidFill>
              </a:rPr>
            </a:br>
            <a:r>
              <a:rPr lang="en-US" altLang="en-US" b="1" i="1" smtClean="0">
                <a:solidFill>
                  <a:srgbClr val="C00000"/>
                </a:solidFill>
              </a:rPr>
              <a:t>“Lo que contamina a una persona no es lo que entra sino lo que sale de ella…porque </a:t>
            </a:r>
            <a:r>
              <a:rPr lang="en-US" altLang="en-US" b="1" i="1" u="sng" smtClean="0">
                <a:solidFill>
                  <a:srgbClr val="C00000"/>
                </a:solidFill>
              </a:rPr>
              <a:t>lo que sale</a:t>
            </a:r>
            <a:r>
              <a:rPr lang="en-US" altLang="en-US" b="1" i="1" smtClean="0">
                <a:solidFill>
                  <a:srgbClr val="C00000"/>
                </a:solidFill>
              </a:rPr>
              <a:t> </a:t>
            </a:r>
            <a:r>
              <a:rPr lang="en-US" altLang="en-US" b="1" i="1" u="sng" smtClean="0">
                <a:solidFill>
                  <a:srgbClr val="C00000"/>
                </a:solidFill>
              </a:rPr>
              <a:t>viene del corazón y contamina </a:t>
            </a:r>
            <a:r>
              <a:rPr lang="en-US" altLang="en-US" b="1" i="1" smtClean="0">
                <a:solidFill>
                  <a:srgbClr val="C00000"/>
                </a:solidFill>
              </a:rPr>
              <a:t>a la persona”</a:t>
            </a:r>
            <a:br>
              <a:rPr lang="en-US" altLang="en-US" b="1" i="1" smtClean="0">
                <a:solidFill>
                  <a:srgbClr val="C00000"/>
                </a:solidFill>
              </a:rPr>
            </a:br>
            <a:r>
              <a:rPr lang="en-US" altLang="en-US" b="1" i="1" smtClean="0">
                <a:solidFill>
                  <a:srgbClr val="C00000"/>
                </a:solidFill>
              </a:rPr>
              <a:t>-</a:t>
            </a:r>
            <a:r>
              <a:rPr lang="en-US" altLang="en-US" sz="2800" b="1" i="1" smtClean="0">
                <a:solidFill>
                  <a:srgbClr val="C00000"/>
                </a:solidFill>
              </a:rPr>
              <a:t>Jesús (Mateo 15:11 y 18)</a:t>
            </a:r>
          </a:p>
        </p:txBody>
      </p:sp>
    </p:spTree>
    <p:extLst>
      <p:ext uri="{BB962C8B-B14F-4D97-AF65-F5344CB8AC3E}">
        <p14:creationId xmlns:p14="http://schemas.microsoft.com/office/powerpoint/2010/main" val="38411515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altLang="es-ES" sz="2600" b="1" dirty="0" smtClean="0">
                <a:solidFill>
                  <a:srgbClr val="FF0000"/>
                </a:solidFill>
              </a:rPr>
              <a:t>ADMITIR NUESTRA NECESIDAD</a:t>
            </a:r>
            <a:endParaRPr lang="es-ES" sz="2600" b="1" dirty="0" smtClean="0"/>
          </a:p>
          <a:p>
            <a:pPr marL="0" indent="0" algn="ctr" eaLnBrk="1" hangingPunct="1">
              <a:buFontTx/>
              <a:buNone/>
            </a:pPr>
            <a:endParaRPr lang="es-ES" altLang="es-ES" sz="3600" dirty="0" smtClean="0"/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¡Pero el dolor es real y más agudo!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 y es en los momentos de soledad que nos damos cuenta que no importa cuánto tratamos 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¡NO TENEMOS EL CONTROL!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ADMITIR NUESTRA NECESIDAD ES ACEPTAR EL HECHO DE QUE “YO NO SOY DIOS” </a:t>
            </a:r>
          </a:p>
          <a:p>
            <a:pPr marL="0" indent="0" algn="ctr" eaLnBrk="1" hangingPunct="1">
              <a:buFontTx/>
              <a:buNone/>
            </a:pPr>
            <a:endParaRPr lang="es-ES" altLang="es-ES" sz="3600" dirty="0" smtClean="0"/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¡admitir que no tengo poder o control!</a:t>
            </a:r>
          </a:p>
          <a:p>
            <a:pPr marL="0" indent="0" eaLnBrk="1" hangingPunct="1">
              <a:buFontTx/>
              <a:buNone/>
            </a:pP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18891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2483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es-ES" altLang="es-ES" sz="2600" b="1" dirty="0">
                <a:solidFill>
                  <a:srgbClr val="FF0000"/>
                </a:solidFill>
              </a:rPr>
              <a:t>ADMITIR NUESTRA </a:t>
            </a:r>
            <a:r>
              <a:rPr lang="es-ES" altLang="es-ES" sz="2600" b="1" dirty="0" smtClean="0">
                <a:solidFill>
                  <a:srgbClr val="FF0000"/>
                </a:solidFill>
              </a:rPr>
              <a:t>NECESIDAD</a:t>
            </a:r>
          </a:p>
          <a:p>
            <a:pPr marL="0" indent="0" algn="ctr">
              <a:buNone/>
              <a:defRPr/>
            </a:pPr>
            <a:endParaRPr lang="es-ES" sz="2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sz="3600" b="1" i="1" dirty="0" smtClean="0">
                <a:solidFill>
                  <a:srgbClr val="002060"/>
                </a:solidFill>
              </a:rPr>
              <a:t>LAS CONSECUENCIAS DE NUESTROS PROBLEMAS</a:t>
            </a:r>
            <a:endParaRPr lang="es-ES" dirty="0" smtClean="0">
              <a:solidFill>
                <a:srgbClr val="002060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s-ES" i="1" dirty="0" smtClean="0"/>
              <a:t>-</a:t>
            </a:r>
            <a:r>
              <a:rPr lang="es-ES" b="1" i="1" dirty="0" smtClean="0"/>
              <a:t>TEMOR </a:t>
            </a:r>
            <a:r>
              <a:rPr lang="es-ES" dirty="0" smtClean="0"/>
              <a:t>–</a:t>
            </a:r>
          </a:p>
          <a:p>
            <a:pPr marL="0" indent="0" eaLnBrk="1" hangingPunct="1">
              <a:buFontTx/>
              <a:buNone/>
              <a:defRPr/>
            </a:pPr>
            <a:r>
              <a:rPr lang="es-ES" dirty="0" smtClean="0"/>
              <a:t>Cuando tratamos de controlar todo sentimos temor</a:t>
            </a:r>
            <a:r>
              <a:rPr lang="es-ES" i="1" dirty="0" smtClean="0"/>
              <a:t> </a:t>
            </a:r>
          </a:p>
          <a:p>
            <a:pPr marL="0" indent="0" eaLnBrk="1" hangingPunct="1">
              <a:buFontTx/>
              <a:buNone/>
              <a:defRPr/>
            </a:pPr>
            <a:r>
              <a:rPr lang="es-ES" i="1" dirty="0" smtClean="0"/>
              <a:t>(¿recuerdas a Adán? “Sentí temor porque estaba desnudo”) </a:t>
            </a:r>
          </a:p>
          <a:p>
            <a:pPr marL="0" indent="0" eaLnBrk="1" hangingPunct="1">
              <a:buFontTx/>
              <a:buNone/>
              <a:defRPr/>
            </a:pPr>
            <a:r>
              <a:rPr lang="es-ES" dirty="0" smtClean="0"/>
              <a:t>Tememos que alguien descubra realmente quienes somos – tememos ser rechazados, no amados, juzgados</a:t>
            </a:r>
          </a:p>
          <a:p>
            <a:pPr marL="0" indent="0" eaLnBrk="1" hangingPunct="1">
              <a:buFontTx/>
              <a:buNone/>
              <a:defRPr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541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5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altLang="es-ES" sz="2600" b="1" dirty="0" smtClean="0">
                <a:solidFill>
                  <a:srgbClr val="FF0000"/>
                </a:solidFill>
              </a:rPr>
              <a:t>ADMITIR NUESTRA NECESIDAD</a:t>
            </a:r>
            <a:endParaRPr lang="es-ES" sz="2600" b="1" dirty="0" smtClean="0"/>
          </a:p>
          <a:p>
            <a:pPr marL="0" indent="0" algn="ctr" eaLnBrk="1" hangingPunct="1">
              <a:buFontTx/>
              <a:buNone/>
            </a:pPr>
            <a:endParaRPr lang="es-ES" altLang="es-ES" i="1" dirty="0" smtClean="0"/>
          </a:p>
          <a:p>
            <a:pPr marL="0" indent="0" algn="ctr" eaLnBrk="1" hangingPunct="1">
              <a:buFontTx/>
              <a:buNone/>
            </a:pPr>
            <a:endParaRPr lang="es-ES" altLang="es-ES" i="1" dirty="0"/>
          </a:p>
          <a:p>
            <a:pPr marL="0" indent="0" algn="ctr" eaLnBrk="1" hangingPunct="1">
              <a:buFontTx/>
              <a:buNone/>
            </a:pPr>
            <a:r>
              <a:rPr lang="es-ES" altLang="es-ES" i="1" dirty="0" smtClean="0"/>
              <a:t>-</a:t>
            </a:r>
            <a:r>
              <a:rPr lang="es-ES" altLang="es-ES" sz="3600" b="1" i="1" dirty="0" smtClean="0"/>
              <a:t>FRUSTRACIÓN</a:t>
            </a:r>
            <a:r>
              <a:rPr lang="es-ES" altLang="es-ES" sz="3600" dirty="0" smtClean="0"/>
              <a:t>- 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tratar de controlar  todo provoca frustración…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¡sencillamente no se puede! creemos haber controlado una situación y otra surge, un problema y otro viene, un hábito y otro aparece.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(</a:t>
            </a:r>
            <a:r>
              <a:rPr lang="es-ES" altLang="es-ES" sz="3600" i="1" dirty="0" smtClean="0"/>
              <a:t>Pablo lo dice en Romanos 7 y 8</a:t>
            </a:r>
            <a:r>
              <a:rPr lang="es-ES" altLang="es-ES" sz="3600" dirty="0" smtClean="0"/>
              <a:t>)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La frustración es un síntoma de algo mas profundo: no querer reconocer que NO somos Dios!</a:t>
            </a:r>
          </a:p>
          <a:p>
            <a:pPr marL="0" indent="0" algn="ctr" eaLnBrk="1" hangingPunct="1">
              <a:buFontTx/>
              <a:buNone/>
            </a:pPr>
            <a:endParaRPr lang="es-ES" altLang="es-ES" sz="3600" dirty="0" smtClean="0"/>
          </a:p>
        </p:txBody>
      </p:sp>
    </p:spTree>
    <p:extLst>
      <p:ext uri="{BB962C8B-B14F-4D97-AF65-F5344CB8AC3E}">
        <p14:creationId xmlns:p14="http://schemas.microsoft.com/office/powerpoint/2010/main" val="380042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  <a:defRPr/>
            </a:pPr>
            <a:r>
              <a:rPr lang="es-ES" altLang="es-ES" sz="2600" b="1" dirty="0">
                <a:solidFill>
                  <a:srgbClr val="FF0000"/>
                </a:solidFill>
              </a:rPr>
              <a:t>ADMITIR NUESTRA NECESIDAD</a:t>
            </a:r>
            <a:endParaRPr lang="es-ES" sz="2600" b="1" dirty="0"/>
          </a:p>
          <a:p>
            <a:pPr marL="0" indent="0" algn="ctr" eaLnBrk="1" hangingPunct="1">
              <a:buFontTx/>
              <a:buNone/>
              <a:defRPr/>
            </a:pPr>
            <a:endParaRPr lang="es-ES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s-ES" dirty="0" smtClean="0"/>
              <a:t>-</a:t>
            </a:r>
            <a:r>
              <a:rPr lang="es-ES" sz="3600" b="1" i="1" dirty="0" smtClean="0"/>
              <a:t>FATIGA</a:t>
            </a:r>
            <a:r>
              <a:rPr lang="es-ES" sz="3600" dirty="0" smtClean="0"/>
              <a:t>- </a:t>
            </a:r>
          </a:p>
          <a:p>
            <a:pPr marL="0" indent="0" eaLnBrk="1" hangingPunct="1">
              <a:buFontTx/>
              <a:buNone/>
              <a:defRPr/>
            </a:pPr>
            <a:r>
              <a:rPr lang="es-ES" sz="3600" dirty="0" smtClean="0"/>
              <a:t>todo lo anterior nos cansa. Negar, tratar de controlar, etc. Consume una gran energía emocional que podría  ser usada de una manera más creativa!</a:t>
            </a:r>
          </a:p>
          <a:p>
            <a:pPr eaLnBrk="1" hangingPunct="1">
              <a:defRPr/>
            </a:pPr>
            <a:endParaRPr lang="es-ES" sz="3600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s-ES" sz="3600" dirty="0" smtClean="0"/>
              <a:t>-</a:t>
            </a:r>
            <a:r>
              <a:rPr lang="es-ES" sz="3600" b="1" i="1" dirty="0" smtClean="0"/>
              <a:t>FRACASO-</a:t>
            </a:r>
            <a:r>
              <a:rPr lang="es-ES" sz="3600" dirty="0" smtClean="0"/>
              <a:t> </a:t>
            </a:r>
          </a:p>
          <a:p>
            <a:pPr marL="0" indent="0" eaLnBrk="1" hangingPunct="1">
              <a:buFontTx/>
              <a:buNone/>
              <a:defRPr/>
            </a:pPr>
            <a:r>
              <a:rPr lang="es-ES" sz="3600" dirty="0" smtClean="0"/>
              <a:t>el pretender ser Dios es algo en lo que por seguro vamos a fracasar! Sencillamente debemos ser honestos y decir “no puedo”</a:t>
            </a:r>
          </a:p>
          <a:p>
            <a:pPr marL="0" indent="0" eaLnBrk="1" hangingPunct="1">
              <a:buFontTx/>
              <a:buNone/>
              <a:defRPr/>
            </a:pPr>
            <a:endParaRPr lang="es-ES" sz="3600" dirty="0" smtClean="0"/>
          </a:p>
        </p:txBody>
      </p:sp>
    </p:spTree>
    <p:extLst>
      <p:ext uri="{BB962C8B-B14F-4D97-AF65-F5344CB8AC3E}">
        <p14:creationId xmlns:p14="http://schemas.microsoft.com/office/powerpoint/2010/main" val="105822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altLang="es-ES" sz="2600" b="1" dirty="0" smtClean="0">
                <a:solidFill>
                  <a:srgbClr val="FF0000"/>
                </a:solidFill>
              </a:rPr>
              <a:t>ADMITIR NUESTRA NECESIDAD</a:t>
            </a:r>
            <a:endParaRPr lang="es-ES" sz="2600" b="1" dirty="0" smtClean="0"/>
          </a:p>
          <a:p>
            <a:pPr marL="0" indent="0" algn="ctr" eaLnBrk="1" hangingPunct="1">
              <a:buFontTx/>
              <a:buNone/>
            </a:pPr>
            <a:endParaRPr lang="es-ES" altLang="es-ES" sz="3600" b="1" dirty="0"/>
          </a:p>
          <a:p>
            <a:pPr marL="0" indent="0" algn="ctr" eaLnBrk="1" hangingPunct="1">
              <a:buFontTx/>
              <a:buNone/>
            </a:pPr>
            <a:r>
              <a:rPr lang="es-ES" altLang="es-ES" sz="3600" b="1" dirty="0" smtClean="0"/>
              <a:t>LA SOLUCIÓN PARA NUESTROS PROBLEMAS</a:t>
            </a:r>
            <a:endParaRPr lang="es-ES" altLang="es-ES" sz="3600" dirty="0" smtClean="0"/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 nos llega de una manera rara…</a:t>
            </a:r>
          </a:p>
          <a:p>
            <a:pPr marL="0" indent="0" eaLnBrk="1" hangingPunct="1">
              <a:buFontTx/>
              <a:buNone/>
            </a:pPr>
            <a:r>
              <a:rPr lang="es-ES" altLang="es-ES" sz="3600" dirty="0" smtClean="0"/>
              <a:t>-</a:t>
            </a:r>
            <a:r>
              <a:rPr lang="es-ES" altLang="es-ES" sz="3600" b="1" i="1" dirty="0" smtClean="0"/>
              <a:t>ADMITIR NUESTRA DEBILIDAD y decir  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b="1" dirty="0" smtClean="0">
                <a:solidFill>
                  <a:srgbClr val="FF0000"/>
                </a:solidFill>
              </a:rPr>
              <a:t>“yo no puedo”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dirty="0" smtClean="0"/>
              <a:t>(Cambiar mi pasado…controlar a otros….controlar mis hábitos o conductas nocivas…)</a:t>
            </a:r>
          </a:p>
          <a:p>
            <a:pPr marL="0" indent="0" eaLnBrk="1" hangingPunct="1">
              <a:buFontTx/>
              <a:buNone/>
            </a:pP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361807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181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altLang="es-ES" sz="2600" b="1" dirty="0" smtClean="0">
                <a:solidFill>
                  <a:srgbClr val="FF0000"/>
                </a:solidFill>
              </a:rPr>
              <a:t>ADMITIR NUESTRA NECESIDAD</a:t>
            </a:r>
            <a:endParaRPr lang="es-ES" sz="2600" b="1" dirty="0" smtClean="0"/>
          </a:p>
          <a:p>
            <a:pPr marL="0" indent="0" algn="ctr" eaLnBrk="1" hangingPunct="1">
              <a:buFontTx/>
              <a:buNone/>
            </a:pPr>
            <a:endParaRPr lang="es-ES" altLang="es-ES" sz="4000" b="1" i="1" dirty="0" smtClean="0"/>
          </a:p>
          <a:p>
            <a:pPr marL="0" indent="0" algn="ctr" eaLnBrk="1" hangingPunct="1">
              <a:buFontTx/>
              <a:buNone/>
            </a:pPr>
            <a:r>
              <a:rPr lang="es-ES" altLang="es-ES" sz="4000" b="1" i="1" dirty="0" smtClean="0"/>
              <a:t>…Y TENER UN CORAZÓN HUMILDE- 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4000" dirty="0" smtClean="0"/>
              <a:t>Dios no puede actuar si nuestro corazón está lleno de orgullo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4000" dirty="0" smtClean="0"/>
              <a:t> “</a:t>
            </a:r>
            <a:r>
              <a:rPr lang="es-ES" altLang="es-ES" sz="4000" i="1" dirty="0" smtClean="0"/>
              <a:t>yo puedo” “no necesito consejeros” “¡yo ayudo a otros! Yo no necesito”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4000" i="1" dirty="0" smtClean="0"/>
              <a:t> </a:t>
            </a:r>
          </a:p>
          <a:p>
            <a:pPr marL="0" indent="0" eaLnBrk="1" hangingPunct="1">
              <a:buFontTx/>
              <a:buNone/>
            </a:pP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95882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35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 b="1" dirty="0" smtClean="0"/>
              <a:t/>
            </a:r>
            <a:br>
              <a:rPr lang="es-ES" altLang="es-ES" b="1" dirty="0" smtClean="0"/>
            </a:br>
            <a:r>
              <a:rPr lang="es-ES" altLang="es-ES" b="1" dirty="0" smtClean="0"/>
              <a:t/>
            </a:r>
            <a:br>
              <a:rPr lang="es-ES" altLang="es-ES" b="1" dirty="0" smtClean="0"/>
            </a:br>
            <a:r>
              <a:rPr lang="es-ES" altLang="es-ES" b="1" dirty="0" smtClean="0">
                <a:solidFill>
                  <a:srgbClr val="FF0000"/>
                </a:solidFill>
              </a:rPr>
              <a:t>SEGUNDA DECISIÓN: </a:t>
            </a:r>
            <a:br>
              <a:rPr lang="es-ES" altLang="es-ES" b="1" dirty="0" smtClean="0">
                <a:solidFill>
                  <a:srgbClr val="FF0000"/>
                </a:solidFill>
              </a:rPr>
            </a:br>
            <a:r>
              <a:rPr lang="es-ES" altLang="es-ES" b="1" dirty="0" smtClean="0">
                <a:solidFill>
                  <a:srgbClr val="FF0000"/>
                </a:solidFill>
              </a:rPr>
              <a:t>BUSCA AYUDA</a:t>
            </a:r>
            <a:r>
              <a:rPr lang="es-ES" altLang="es-ES" dirty="0" smtClean="0"/>
              <a:t/>
            </a:r>
            <a:br>
              <a:rPr lang="es-ES" altLang="es-ES" dirty="0" smtClean="0"/>
            </a:br>
            <a:r>
              <a:rPr lang="es-ES" altLang="es-ES" dirty="0" smtClean="0"/>
              <a:t> </a:t>
            </a:r>
            <a:br>
              <a:rPr lang="es-ES" altLang="es-ES" dirty="0" smtClean="0"/>
            </a:br>
            <a:endParaRPr lang="es-ES" altLang="es-ES" dirty="0" smtClean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2851150"/>
          </a:xfrm>
        </p:spPr>
        <p:txBody>
          <a:bodyPr>
            <a:noAutofit/>
          </a:bodyPr>
          <a:lstStyle/>
          <a:p>
            <a:pPr marL="0" indent="0" algn="ctr" eaLnBrk="1" hangingPunct="1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Todos tenemos áreas en nuestra vida que nos hacen sufrir, que nos causan dolor. 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Y las cargamos</a:t>
            </a:r>
          </a:p>
          <a:p>
            <a:pPr marL="0" indent="0" algn="ctr" eaLnBrk="1" hangingPunct="1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 “</a:t>
            </a:r>
            <a:r>
              <a:rPr lang="es-ES" altLang="es-ES" sz="3600" b="1" i="1" dirty="0" smtClean="0">
                <a:solidFill>
                  <a:srgbClr val="002060"/>
                </a:solidFill>
              </a:rPr>
              <a:t>cuando cargamos un dolor o herida por largo tiempo eventualmente atamos nuestra identidad a esa herida y llegamos a ser la víctima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”</a:t>
            </a:r>
          </a:p>
          <a:p>
            <a:pPr marL="0" indent="0" eaLnBrk="1" hangingPunct="1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4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ubtitle 2"/>
          <p:cNvSpPr>
            <a:spLocks noGrp="1"/>
          </p:cNvSpPr>
          <p:nvPr>
            <p:ph type="subTitle" idx="1"/>
          </p:nvPr>
        </p:nvSpPr>
        <p:spPr>
          <a:xfrm>
            <a:off x="827088" y="152401"/>
            <a:ext cx="7669212" cy="5562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s-ES" altLang="es-ES" sz="2400" b="1" dirty="0">
                <a:solidFill>
                  <a:srgbClr val="FF0000"/>
                </a:solidFill>
              </a:rPr>
              <a:t>BUSCA AYUDA</a:t>
            </a:r>
            <a:endParaRPr lang="es-ES" altLang="es-ES" sz="2400" b="1" dirty="0" smtClean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s-ES" altLang="es-ES" sz="40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" altLang="es-ES" sz="4000" b="1" dirty="0" smtClean="0">
                <a:solidFill>
                  <a:srgbClr val="002060"/>
                </a:solidFill>
              </a:rPr>
              <a:t>Tratamos de escapar de diferentes formas o de controlar. Pero al darnos cuenta del significado de las palabras de Jesús:</a:t>
            </a:r>
          </a:p>
          <a:p>
            <a:pPr eaLnBrk="1" hangingPunct="1">
              <a:defRPr/>
            </a:pPr>
            <a:r>
              <a:rPr lang="es-ES" altLang="es-ES" sz="4000" b="1" dirty="0" smtClean="0">
                <a:solidFill>
                  <a:srgbClr val="002060"/>
                </a:solidFill>
              </a:rPr>
              <a:t> “</a:t>
            </a:r>
            <a:r>
              <a:rPr lang="es-ES" altLang="es-ES" sz="4000" b="1" i="1" dirty="0" smtClean="0">
                <a:solidFill>
                  <a:srgbClr val="002060"/>
                </a:solidFill>
              </a:rPr>
              <a:t>bienaventurados los que lloran” </a:t>
            </a:r>
          </a:p>
          <a:p>
            <a:pPr eaLnBrk="1" hangingPunct="1">
              <a:defRPr/>
            </a:pPr>
            <a:r>
              <a:rPr lang="es-ES" altLang="es-ES" sz="4000" b="1" dirty="0" smtClean="0">
                <a:solidFill>
                  <a:srgbClr val="002060"/>
                </a:solidFill>
              </a:rPr>
              <a:t>descubrimos que Dios usa el dolor…</a:t>
            </a:r>
          </a:p>
          <a:p>
            <a:pPr eaLnBrk="1" hangingPunct="1">
              <a:defRPr/>
            </a:pPr>
            <a:endParaRPr lang="es-ES" altLang="es-ES" sz="4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44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altLang="es-ES" sz="3000" b="1" dirty="0" smtClean="0">
                <a:solidFill>
                  <a:srgbClr val="FF0000"/>
                </a:solidFill>
              </a:rPr>
              <a:t>BUSCA AYUDA</a:t>
            </a:r>
            <a:endParaRPr lang="es-ES" altLang="es-ES" sz="3000" b="1" dirty="0" smtClean="0">
              <a:solidFill>
                <a:srgbClr val="002060"/>
              </a:solidFill>
            </a:endParaRPr>
          </a:p>
          <a:p>
            <a:pPr marL="0" indent="0" eaLnBrk="1" hangingPunct="1">
              <a:buNone/>
            </a:pPr>
            <a:endParaRPr lang="es-ES" altLang="es-ES" b="1" dirty="0" smtClean="0">
              <a:solidFill>
                <a:srgbClr val="002060"/>
              </a:solidFill>
            </a:endParaRPr>
          </a:p>
          <a:p>
            <a:pPr eaLnBrk="1" hangingPunct="1"/>
            <a:endParaRPr lang="es-ES" altLang="es-ES" b="1" dirty="0">
              <a:solidFill>
                <a:srgbClr val="002060"/>
              </a:solidFill>
            </a:endParaRPr>
          </a:p>
          <a:p>
            <a:pPr algn="ctr" eaLnBrk="1" hangingPunct="1"/>
            <a:r>
              <a:rPr lang="es-ES" altLang="es-ES" b="1" dirty="0" smtClean="0">
                <a:solidFill>
                  <a:srgbClr val="002060"/>
                </a:solidFill>
              </a:rPr>
              <a:t>LLORAMOS POR ERRORES PASADOS… “¡ojalá no hubiera dicho, o hecho lo que hice!” </a:t>
            </a:r>
          </a:p>
          <a:p>
            <a:pPr algn="ctr" eaLnBrk="1" hangingPunct="1"/>
            <a:endParaRPr lang="es-ES" altLang="es-ES" b="1" dirty="0" smtClean="0">
              <a:solidFill>
                <a:srgbClr val="002060"/>
              </a:solidFill>
            </a:endParaRPr>
          </a:p>
          <a:p>
            <a:pPr algn="ctr" eaLnBrk="1" hangingPunct="1"/>
            <a:r>
              <a:rPr lang="es-ES" altLang="es-ES" b="1" dirty="0" smtClean="0">
                <a:solidFill>
                  <a:srgbClr val="002060"/>
                </a:solidFill>
              </a:rPr>
              <a:t>-LLORAMOS POR NUESTRA FALTA DE CONTROL…aunque nunca tuvimos el control pensamos que lo teníamos</a:t>
            </a:r>
          </a:p>
          <a:p>
            <a:pPr algn="ctr" eaLnBrk="1" hangingPunct="1"/>
            <a:endParaRPr lang="es-ES" altLang="es-ES" b="1" dirty="0" smtClean="0">
              <a:solidFill>
                <a:srgbClr val="002060"/>
              </a:solidFill>
            </a:endParaRPr>
          </a:p>
          <a:p>
            <a:pPr algn="ctr" eaLnBrk="1" hangingPunct="1"/>
            <a:r>
              <a:rPr lang="es-ES" altLang="es-ES" b="1" dirty="0" smtClean="0">
                <a:solidFill>
                  <a:srgbClr val="002060"/>
                </a:solidFill>
              </a:rPr>
              <a:t>-Y  LLORANDO DESCUBRIMOS EL CONSUELO DE DIOS…pero no debemos quedarnos llorando, llorar es parte del proceso que guía al consuelo!</a:t>
            </a:r>
          </a:p>
          <a:p>
            <a:pPr algn="ctr" eaLnBrk="1" hangingPunct="1"/>
            <a:endParaRPr lang="es-ES" altLang="es-ES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37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76200"/>
            <a:ext cx="8229600" cy="6049963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s-ES" altLang="es-ES" sz="3000" b="1" dirty="0">
                <a:solidFill>
                  <a:srgbClr val="FF0000"/>
                </a:solidFill>
              </a:rPr>
              <a:t>BUSCA AYUDA</a:t>
            </a:r>
            <a:endParaRPr lang="es-ES" altLang="es-ES" sz="3000" b="1" dirty="0">
              <a:solidFill>
                <a:srgbClr val="002060"/>
              </a:solidFill>
            </a:endParaRPr>
          </a:p>
          <a:p>
            <a:pPr marL="0" indent="0" eaLnBrk="1" hangingPunct="1">
              <a:buNone/>
              <a:defRPr/>
            </a:pPr>
            <a:endParaRPr lang="es-ES" altLang="es-ES" b="1" dirty="0" smtClean="0">
              <a:solidFill>
                <a:srgbClr val="002060"/>
              </a:solidFill>
            </a:endParaRPr>
          </a:p>
          <a:p>
            <a:pPr algn="ctr" eaLnBrk="1" hangingPunct="1"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-EL DOLOR ES EL ANTÍDOTO DE DIOS PARA LA NEGACIÓN, la negación es como una enfermedad que necesita un antídoto poderoso.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Suena raro, pero Dios USA EL DOLOR.</a:t>
            </a:r>
          </a:p>
          <a:p>
            <a:pPr algn="ctr" eaLnBrk="1" hangingPunct="1"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 El dolor es una forma que Dios usa para hacernos saber que “algo” anda mal  (</a:t>
            </a:r>
            <a:r>
              <a:rPr lang="es-ES" altLang="es-ES" b="1" i="1" dirty="0" smtClean="0">
                <a:solidFill>
                  <a:srgbClr val="002060"/>
                </a:solidFill>
              </a:rPr>
              <a:t>como cuando hay dolor por apendicitis</a:t>
            </a:r>
            <a:r>
              <a:rPr lang="es-ES" altLang="es-ES" b="1" dirty="0" smtClean="0">
                <a:solidFill>
                  <a:srgbClr val="002060"/>
                </a:solidFill>
              </a:rPr>
              <a:t>) “El dolor es una alarma” Dios NO CAUSA EL DOLOR, pero lo permite y lo usa.</a:t>
            </a:r>
          </a:p>
        </p:txBody>
      </p:sp>
    </p:spTree>
    <p:extLst>
      <p:ext uri="{BB962C8B-B14F-4D97-AF65-F5344CB8AC3E}">
        <p14:creationId xmlns:p14="http://schemas.microsoft.com/office/powerpoint/2010/main" val="379145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735762"/>
          </a:xfrm>
        </p:spPr>
        <p:txBody>
          <a:bodyPr/>
          <a:lstStyle/>
          <a:p>
            <a:r>
              <a:rPr lang="en-US" altLang="en-US" sz="3600" b="1" i="1" smtClean="0">
                <a:solidFill>
                  <a:srgbClr val="0070C0"/>
                </a:solidFill>
              </a:rPr>
              <a:t>Cuando el desarrollo de un niño se frustra, cuando los sentimientos se reprimen, especialmente el enojo y el dolor, ese pequeño se convertirá físicamente en un adulto, pero en su interior permanecerá un </a:t>
            </a:r>
            <a:br>
              <a:rPr lang="en-US" altLang="en-US" sz="3600" b="1" i="1" smtClean="0">
                <a:solidFill>
                  <a:srgbClr val="0070C0"/>
                </a:solidFill>
              </a:rPr>
            </a:br>
            <a:r>
              <a:rPr lang="en-US" altLang="en-US" sz="3600" b="1" i="1" u="sng" smtClean="0">
                <a:solidFill>
                  <a:srgbClr val="FF0000"/>
                </a:solidFill>
              </a:rPr>
              <a:t>niño herido</a:t>
            </a:r>
            <a:br>
              <a:rPr lang="en-US" altLang="en-US" sz="3600" b="1" i="1" u="sng" smtClean="0">
                <a:solidFill>
                  <a:srgbClr val="FF0000"/>
                </a:solidFill>
              </a:rPr>
            </a:br>
            <a:r>
              <a:rPr lang="en-US" altLang="en-US" sz="3600" b="1" i="1" smtClean="0">
                <a:solidFill>
                  <a:srgbClr val="0070C0"/>
                </a:solidFill>
              </a:rPr>
              <a:t>que </a:t>
            </a:r>
            <a:r>
              <a:rPr lang="en-US" altLang="en-US" sz="3600" b="1" i="1" u="sng" smtClean="0">
                <a:solidFill>
                  <a:srgbClr val="FF0000"/>
                </a:solidFill>
              </a:rPr>
              <a:t>contaminará</a:t>
            </a:r>
            <a:r>
              <a:rPr lang="en-US" altLang="en-US" sz="3600" b="1" i="1" smtClean="0">
                <a:solidFill>
                  <a:srgbClr val="FF0000"/>
                </a:solidFill>
              </a:rPr>
              <a:t> </a:t>
            </a:r>
            <a:r>
              <a:rPr lang="en-US" altLang="en-US" sz="3600" b="1" i="1" smtClean="0">
                <a:solidFill>
                  <a:srgbClr val="0070C0"/>
                </a:solidFill>
              </a:rPr>
              <a:t>espontáneamente la conducta de la persona adulta.</a:t>
            </a:r>
            <a:br>
              <a:rPr lang="en-US" altLang="en-US" sz="3600" b="1" i="1" smtClean="0">
                <a:solidFill>
                  <a:srgbClr val="0070C0"/>
                </a:solidFill>
              </a:rPr>
            </a:br>
            <a:endParaRPr lang="en-US" altLang="en-US" sz="3600" b="1" i="1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4753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s-ES" altLang="es-ES" sz="2800" b="1" dirty="0">
                <a:solidFill>
                  <a:srgbClr val="FF0000"/>
                </a:solidFill>
              </a:rPr>
              <a:t>BUSCA AYUDA</a:t>
            </a:r>
            <a:endParaRPr lang="es-ES" altLang="es-ES" sz="2800" b="1" dirty="0">
              <a:solidFill>
                <a:srgbClr val="002060"/>
              </a:solidFill>
            </a:endParaRPr>
          </a:p>
          <a:p>
            <a:pPr marL="0" indent="0" eaLnBrk="1" hangingPunct="1">
              <a:buNone/>
              <a:defRPr/>
            </a:pPr>
            <a:endParaRPr lang="es-ES" altLang="es-ES" sz="4000" b="1" dirty="0" smtClean="0">
              <a:solidFill>
                <a:srgbClr val="002060"/>
              </a:solidFill>
            </a:endParaRPr>
          </a:p>
          <a:p>
            <a:pPr algn="ctr" eaLnBrk="1" hangingPunct="1">
              <a:defRPr/>
            </a:pPr>
            <a:r>
              <a:rPr lang="es-ES" altLang="es-ES" sz="4000" b="1" dirty="0" smtClean="0">
                <a:solidFill>
                  <a:srgbClr val="002060"/>
                </a:solidFill>
              </a:rPr>
              <a:t>LA NEGACIÓN ES RECHAZAR EL PODER DE DIOS PARA AYUDAR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negar tu dolor es rechazar el poder de Dios…nunca encontrarás sanidad y consuelo hasta que confrontes tu dolor. ¡En vez de negar tu dolor permite que éste te motive a buscar ayuda! </a:t>
            </a:r>
          </a:p>
          <a:p>
            <a:pPr algn="ctr" eaLnBrk="1" hangingPunct="1">
              <a:defRPr/>
            </a:pPr>
            <a:endParaRPr lang="es-ES" altLang="es-ES" dirty="0" smtClean="0"/>
          </a:p>
        </p:txBody>
      </p:sp>
    </p:spTree>
    <p:extLst>
      <p:ext uri="{BB962C8B-B14F-4D97-AF65-F5344CB8AC3E}">
        <p14:creationId xmlns:p14="http://schemas.microsoft.com/office/powerpoint/2010/main" val="140149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s-ES" altLang="es-ES" sz="3000" b="1" dirty="0">
                <a:solidFill>
                  <a:srgbClr val="FF0000"/>
                </a:solidFill>
              </a:rPr>
              <a:t>BUSCA </a:t>
            </a:r>
            <a:r>
              <a:rPr lang="es-ES" altLang="es-ES" sz="3000" b="1" dirty="0" smtClean="0">
                <a:solidFill>
                  <a:srgbClr val="FF0000"/>
                </a:solidFill>
              </a:rPr>
              <a:t>AYUDA</a:t>
            </a:r>
          </a:p>
          <a:p>
            <a:pPr marL="0" indent="0">
              <a:buNone/>
              <a:defRPr/>
            </a:pPr>
            <a:endParaRPr lang="es-ES" altLang="es-ES" sz="3000" b="1" dirty="0">
              <a:solidFill>
                <a:srgbClr val="002060"/>
              </a:solidFill>
            </a:endParaRPr>
          </a:p>
          <a:p>
            <a:pPr algn="ctr" eaLnBrk="1" hangingPunct="1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Muy raras veces cambiamos cuando la vida es cómoda y sin dolor, cambiamos cuando sentimos la presión ya sea por una </a:t>
            </a:r>
            <a:r>
              <a:rPr lang="es-ES" altLang="es-ES" sz="3600" b="1" i="1" dirty="0" smtClean="0">
                <a:solidFill>
                  <a:srgbClr val="002060"/>
                </a:solidFill>
              </a:rPr>
              <a:t>crisis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, por una </a:t>
            </a:r>
            <a:r>
              <a:rPr lang="es-ES" altLang="es-ES" sz="3600" b="1" i="1" dirty="0" smtClean="0">
                <a:solidFill>
                  <a:srgbClr val="002060"/>
                </a:solidFill>
              </a:rPr>
              <a:t>confrontación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 o una </a:t>
            </a:r>
            <a:r>
              <a:rPr lang="es-ES" altLang="es-ES" sz="3600" b="1" i="1" dirty="0" smtClean="0">
                <a:solidFill>
                  <a:srgbClr val="002060"/>
                </a:solidFill>
              </a:rPr>
              <a:t>catástrofe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…todo eso representa dolor y no hay que ignorarlos sabiendo que DIOS EXISTE…TU LE IMPORTAS…CONOCE TU SITUACIÓN…Y TIENE EL PODER PARA CAMBIARLA</a:t>
            </a:r>
          </a:p>
          <a:p>
            <a:pPr algn="ctr" eaLnBrk="1" hangingPunct="1">
              <a:defRPr/>
            </a:pPr>
            <a:endParaRPr lang="es-ES" altLang="es-ES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23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334000"/>
          </a:xfrm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es-ES" sz="4000" b="1" i="1" dirty="0" smtClean="0">
                <a:solidFill>
                  <a:srgbClr val="FF0000"/>
                </a:solidFill>
              </a:rPr>
              <a:t>TERCERA  DECISIÓN:   </a:t>
            </a:r>
          </a:p>
          <a:p>
            <a:pPr marL="0" indent="0" algn="ctr">
              <a:buFontTx/>
              <a:buNone/>
              <a:defRPr/>
            </a:pPr>
            <a:r>
              <a:rPr lang="es-ES" sz="4000" b="1" i="1" dirty="0" smtClean="0">
                <a:solidFill>
                  <a:srgbClr val="FF0000"/>
                </a:solidFill>
              </a:rPr>
              <a:t>“</a:t>
            </a:r>
            <a:r>
              <a:rPr lang="es-ES" sz="4000" b="1" i="1" dirty="0">
                <a:solidFill>
                  <a:srgbClr val="FF0000"/>
                </a:solidFill>
              </a:rPr>
              <a:t>DEJAR IR” “SOLTAR”  </a:t>
            </a:r>
            <a:endParaRPr lang="es-ES" sz="400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s-ES" sz="3600" b="1" dirty="0" smtClean="0">
                <a:solidFill>
                  <a:srgbClr val="002060"/>
                </a:solidFill>
              </a:rPr>
              <a:t>El </a:t>
            </a:r>
            <a:r>
              <a:rPr lang="es-ES" sz="3600" b="1" dirty="0">
                <a:solidFill>
                  <a:srgbClr val="002060"/>
                </a:solidFill>
              </a:rPr>
              <a:t>consejo del  salmista en el Salmo 37:5 </a:t>
            </a:r>
            <a:endParaRPr 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s-ES" sz="3600" b="1" dirty="0" smtClean="0">
                <a:solidFill>
                  <a:srgbClr val="002060"/>
                </a:solidFill>
              </a:rPr>
              <a:t>“</a:t>
            </a:r>
            <a:r>
              <a:rPr lang="es-ES" sz="3600" b="1" i="1" dirty="0">
                <a:solidFill>
                  <a:srgbClr val="002060"/>
                </a:solidFill>
              </a:rPr>
              <a:t>Encomienda al Señor tu camino y confía en Él…</a:t>
            </a:r>
            <a:r>
              <a:rPr lang="es-ES" sz="3600" b="1" dirty="0">
                <a:solidFill>
                  <a:srgbClr val="002060"/>
                </a:solidFill>
              </a:rPr>
              <a:t>” </a:t>
            </a:r>
            <a:endParaRPr 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s-ES" sz="3600" b="1" dirty="0" smtClean="0">
                <a:solidFill>
                  <a:srgbClr val="002060"/>
                </a:solidFill>
              </a:rPr>
              <a:t>se </a:t>
            </a:r>
            <a:r>
              <a:rPr lang="es-ES" sz="3600" b="1" dirty="0">
                <a:solidFill>
                  <a:srgbClr val="002060"/>
                </a:solidFill>
              </a:rPr>
              <a:t>refiere precisamente a eso. Debes “soltar” o “dejar ir”  (conlleva la idea de “rendir” “someter” “abandonar”) lo que sea y encomendarlo (entregarlo) al Señor. </a:t>
            </a:r>
          </a:p>
          <a:p>
            <a:pPr>
              <a:defRPr/>
            </a:pPr>
            <a:endParaRPr lang="es-ES" altLang="es-ES" sz="3600" dirty="0" smtClean="0"/>
          </a:p>
        </p:txBody>
      </p:sp>
    </p:spTree>
    <p:extLst>
      <p:ext uri="{BB962C8B-B14F-4D97-AF65-F5344CB8AC3E}">
        <p14:creationId xmlns:p14="http://schemas.microsoft.com/office/powerpoint/2010/main" val="3935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3600" b="1" i="1" dirty="0" smtClean="0">
                <a:solidFill>
                  <a:srgbClr val="FF0000"/>
                </a:solidFill>
              </a:rPr>
              <a:t>SOLTAR</a:t>
            </a:r>
            <a:endParaRPr lang="es-ES" altLang="es-ES" sz="33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ES" altLang="es-ES" sz="40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Piensa: ¿Qué es lo que debo soltar o dejar ir?</a:t>
            </a:r>
          </a:p>
          <a:p>
            <a:pPr marL="0" indent="0" algn="ctr">
              <a:buNone/>
            </a:pPr>
            <a:endParaRPr lang="es-ES" altLang="es-ES" sz="4000" b="1" i="1" dirty="0" smtClean="0">
              <a:solidFill>
                <a:srgbClr val="002060"/>
              </a:solidFill>
            </a:endParaRPr>
          </a:p>
          <a:p>
            <a:pPr algn="ctr"/>
            <a:r>
              <a:rPr lang="es-ES" altLang="es-ES" sz="4000" b="1" i="1" dirty="0" smtClean="0">
                <a:solidFill>
                  <a:srgbClr val="002060"/>
                </a:solidFill>
              </a:rPr>
              <a:t>SENTIMIENTOS </a:t>
            </a:r>
          </a:p>
          <a:p>
            <a:pPr algn="ctr"/>
            <a:r>
              <a:rPr lang="es-ES" altLang="es-ES" sz="4000" b="1" i="1" dirty="0" smtClean="0">
                <a:solidFill>
                  <a:srgbClr val="002060"/>
                </a:solidFill>
              </a:rPr>
              <a:t>PENSAMIENTOS  </a:t>
            </a:r>
          </a:p>
          <a:p>
            <a:pPr algn="ctr"/>
            <a:r>
              <a:rPr lang="es-ES" altLang="es-ES" sz="4000" b="1" i="1" dirty="0" smtClean="0">
                <a:solidFill>
                  <a:srgbClr val="002060"/>
                </a:solidFill>
              </a:rPr>
              <a:t>RELACIONES </a:t>
            </a:r>
          </a:p>
          <a:p>
            <a:pPr algn="ctr"/>
            <a:r>
              <a:rPr lang="es-ES" altLang="es-ES" sz="4000" b="1" i="1" dirty="0" smtClean="0">
                <a:solidFill>
                  <a:srgbClr val="002060"/>
                </a:solidFill>
              </a:rPr>
              <a:t>POSESIONES </a:t>
            </a:r>
          </a:p>
          <a:p>
            <a:pPr algn="ctr"/>
            <a:r>
              <a:rPr lang="es-ES" altLang="es-ES" sz="4000" b="1" i="1" dirty="0" smtClean="0">
                <a:solidFill>
                  <a:srgbClr val="002060"/>
                </a:solidFill>
              </a:rPr>
              <a:t>PLANES</a:t>
            </a:r>
          </a:p>
          <a:p>
            <a:pPr algn="ctr"/>
            <a:endParaRPr lang="es-ES" altLang="es-E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462463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s-ES" sz="2800" b="1" i="1" dirty="0">
                <a:solidFill>
                  <a:srgbClr val="FF0000"/>
                </a:solidFill>
              </a:rPr>
              <a:t>SOLTAR</a:t>
            </a:r>
            <a:endParaRPr lang="es-ES" altLang="es-ES" sz="2800" b="1" dirty="0">
              <a:solidFill>
                <a:srgbClr val="002060"/>
              </a:solidFill>
            </a:endParaRPr>
          </a:p>
          <a:p>
            <a:pPr marL="0" indent="0" algn="ctr">
              <a:buNone/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¿Por qué no soltamos o dejamos ir?</a:t>
            </a:r>
          </a:p>
          <a:p>
            <a:pPr marL="0" indent="0" algn="ctr">
              <a:buNone/>
              <a:defRPr/>
            </a:pPr>
            <a:r>
              <a:rPr lang="es-ES" altLang="es-ES" b="1" i="1" u="sng" dirty="0" smtClean="0">
                <a:solidFill>
                  <a:srgbClr val="002060"/>
                </a:solidFill>
              </a:rPr>
              <a:t>POR EL TEMOR</a:t>
            </a:r>
            <a:endParaRPr lang="es-ES" altLang="es-ES" b="1" u="sng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Que se expresa de diferentes formas, </a:t>
            </a:r>
          </a:p>
          <a:p>
            <a:pPr algn="ctr"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algunas veces tememos confiar en Dios</a:t>
            </a:r>
            <a:r>
              <a:rPr lang="es-ES" altLang="es-ES" b="1" dirty="0">
                <a:solidFill>
                  <a:srgbClr val="002060"/>
                </a:solidFill>
              </a:rPr>
              <a:t> o</a:t>
            </a:r>
            <a:r>
              <a:rPr lang="es-ES" altLang="es-ES" b="1" dirty="0" smtClean="0">
                <a:solidFill>
                  <a:srgbClr val="002060"/>
                </a:solidFill>
              </a:rPr>
              <a:t> le buscamos como un último recurso…</a:t>
            </a:r>
          </a:p>
          <a:p>
            <a:pPr algn="ctr">
              <a:defRPr/>
            </a:pPr>
            <a:r>
              <a:rPr lang="es-ES" altLang="es-ES" b="1" dirty="0" smtClean="0">
                <a:solidFill>
                  <a:srgbClr val="002060"/>
                </a:solidFill>
              </a:rPr>
              <a:t>algunas veces tememos perder el control, cuando en realidad estamos siendo controlados por algo o alguien todo el tiempo (</a:t>
            </a:r>
            <a:r>
              <a:rPr lang="es-ES" altLang="es-ES" b="1" i="1" dirty="0" smtClean="0">
                <a:solidFill>
                  <a:srgbClr val="002060"/>
                </a:solidFill>
              </a:rPr>
              <a:t>por la forma como fuiste tratado, por las opiniones de otros, por tus heridas, por tus hábitos,  etc.)</a:t>
            </a:r>
          </a:p>
          <a:p>
            <a:pPr algn="ctr">
              <a:defRPr/>
            </a:pPr>
            <a:endParaRPr lang="es-ES" altLang="es-ES" b="1" dirty="0" smtClean="0">
              <a:solidFill>
                <a:srgbClr val="002060"/>
              </a:solidFill>
            </a:endParaRPr>
          </a:p>
          <a:p>
            <a:pPr algn="ctr">
              <a:defRPr/>
            </a:pPr>
            <a:endParaRPr lang="es-ES" altLang="es-ES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98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s-ES" b="1" i="1" dirty="0" smtClean="0">
                <a:solidFill>
                  <a:srgbClr val="FF0000"/>
                </a:solidFill>
              </a:rPr>
              <a:t>SOLTAR</a:t>
            </a:r>
            <a:endParaRPr lang="es-ES" altLang="es-ES" b="1" dirty="0" smtClean="0">
              <a:solidFill>
                <a:srgbClr val="002060"/>
              </a:solidFill>
            </a:endParaRPr>
          </a:p>
          <a:p>
            <a:pPr marL="457200" lvl="1" indent="0">
              <a:buFontTx/>
              <a:buNone/>
            </a:pPr>
            <a:r>
              <a:rPr lang="es-ES" altLang="es-ES" sz="3200" b="1" i="1" dirty="0" smtClean="0">
                <a:solidFill>
                  <a:srgbClr val="002060"/>
                </a:solidFill>
              </a:rPr>
              <a:t>                 </a:t>
            </a:r>
            <a:r>
              <a:rPr lang="es-ES" altLang="es-ES" sz="3200" b="1" i="1" u="sng" dirty="0" smtClean="0">
                <a:solidFill>
                  <a:srgbClr val="002060"/>
                </a:solidFill>
              </a:rPr>
              <a:t>POR EL ORGULLO</a:t>
            </a:r>
            <a:endParaRPr lang="es-ES" altLang="es-ES" sz="3200" b="1" u="sng" dirty="0" smtClean="0">
              <a:solidFill>
                <a:srgbClr val="002060"/>
              </a:solidFill>
            </a:endParaRPr>
          </a:p>
          <a:p>
            <a:pPr algn="ctr"/>
            <a:r>
              <a:rPr lang="es-ES" altLang="es-ES" b="1" dirty="0" smtClean="0">
                <a:solidFill>
                  <a:srgbClr val="002060"/>
                </a:solidFill>
              </a:rPr>
              <a:t>“</a:t>
            </a:r>
            <a:r>
              <a:rPr lang="es-ES" altLang="es-ES" b="1" i="1" dirty="0" smtClean="0">
                <a:solidFill>
                  <a:srgbClr val="002060"/>
                </a:solidFill>
              </a:rPr>
              <a:t>Bienaventurados los mansos” </a:t>
            </a:r>
            <a:r>
              <a:rPr lang="es-ES" altLang="es-ES" b="1" dirty="0" smtClean="0">
                <a:solidFill>
                  <a:srgbClr val="002060"/>
                </a:solidFill>
              </a:rPr>
              <a:t>dice Jesús. La mansedumbre es rendición o sometimiento total. Muchos piensan que mansedumbre es sinónimo de debilidad, pero la mansedumbre y la debilidad están en polos opuestos.</a:t>
            </a:r>
          </a:p>
          <a:p>
            <a:pPr algn="ctr"/>
            <a:r>
              <a:rPr lang="es-ES" altLang="es-ES" b="1" dirty="0" smtClean="0">
                <a:solidFill>
                  <a:srgbClr val="002060"/>
                </a:solidFill>
              </a:rPr>
              <a:t>En el griego la palabra “mansedumbre” significa “fuerza bajo control”</a:t>
            </a:r>
          </a:p>
          <a:p>
            <a:pPr algn="ctr"/>
            <a:r>
              <a:rPr lang="es-ES" altLang="es-ES" b="1" dirty="0" smtClean="0">
                <a:solidFill>
                  <a:srgbClr val="002060"/>
                </a:solidFill>
              </a:rPr>
              <a:t>(Como un potro salvaje que es amansado, tiene toda la fuerza, pero está bajo el control de su dueño)</a:t>
            </a:r>
          </a:p>
          <a:p>
            <a:pPr algn="ctr"/>
            <a:endParaRPr lang="es-ES" altLang="es-ES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86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5913438"/>
          </a:xfrm>
        </p:spPr>
        <p:txBody>
          <a:bodyPr>
            <a:noAutofit/>
          </a:bodyPr>
          <a:lstStyle/>
          <a:p>
            <a:pPr marL="0" indent="0">
              <a:buFontTx/>
              <a:buNone/>
              <a:defRPr/>
            </a:pPr>
            <a:r>
              <a:rPr lang="es-ES" sz="2800" b="1" i="1" dirty="0">
                <a:solidFill>
                  <a:srgbClr val="FF0000"/>
                </a:solidFill>
              </a:rPr>
              <a:t>SOLTAR</a:t>
            </a:r>
            <a:r>
              <a:rPr lang="es-ES" altLang="es-ES" sz="3600" b="1" i="1" dirty="0" smtClean="0">
                <a:solidFill>
                  <a:srgbClr val="002060"/>
                </a:solidFill>
              </a:rPr>
              <a:t>                 </a:t>
            </a:r>
          </a:p>
          <a:p>
            <a:pPr marL="0" indent="0" algn="ctr">
              <a:buFontTx/>
              <a:buNone/>
              <a:defRPr/>
            </a:pPr>
            <a:r>
              <a:rPr lang="es-ES" altLang="es-ES" sz="3600" b="1" i="1" u="sng" dirty="0" smtClean="0">
                <a:solidFill>
                  <a:srgbClr val="002060"/>
                </a:solidFill>
              </a:rPr>
              <a:t>POR LA CULPA </a:t>
            </a:r>
            <a:endParaRPr lang="es-ES" altLang="es-ES" sz="3600" b="1" u="sng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Es posible que por la culpa que sentimos no podemos entregar totalmente lo que sea al Señor hasta que nosotros por nuestra cuenta hayamos resuelto una situación. Y tratamos de negociar con El diciéndole: “Ayúdame a salir de esto” o diciendo: “Si me resuelves esto, te prometo esto…”</a:t>
            </a:r>
          </a:p>
          <a:p>
            <a:pPr>
              <a:defRPr/>
            </a:pPr>
            <a:endParaRPr lang="es-ES" altLang="es-ES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4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2484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es-ES" sz="2800" b="1" i="1" dirty="0">
                <a:solidFill>
                  <a:srgbClr val="FF0000"/>
                </a:solidFill>
              </a:rPr>
              <a:t>SOLTAR</a:t>
            </a:r>
            <a:r>
              <a:rPr lang="es-ES" altLang="es-ES" sz="2800" b="1" i="1" dirty="0" smtClean="0">
                <a:solidFill>
                  <a:srgbClr val="6666FF"/>
                </a:solidFill>
              </a:rPr>
              <a:t>       </a:t>
            </a:r>
            <a:r>
              <a:rPr lang="es-ES" altLang="es-ES" b="1" i="1" dirty="0" smtClean="0">
                <a:solidFill>
                  <a:srgbClr val="6666FF"/>
                </a:solidFill>
              </a:rPr>
              <a:t>  </a:t>
            </a:r>
          </a:p>
          <a:p>
            <a:pPr marL="0" indent="0" algn="ctr">
              <a:buFontTx/>
              <a:buNone/>
              <a:defRPr/>
            </a:pPr>
            <a:r>
              <a:rPr lang="es-ES" altLang="es-ES" b="1" i="1" dirty="0" smtClean="0">
                <a:solidFill>
                  <a:srgbClr val="6666FF"/>
                </a:solidFill>
              </a:rPr>
              <a:t>           </a:t>
            </a:r>
            <a:r>
              <a:rPr lang="es-ES" altLang="es-ES" sz="3600" b="1" i="1" u="sng" dirty="0" smtClean="0">
                <a:solidFill>
                  <a:srgbClr val="002060"/>
                </a:solidFill>
              </a:rPr>
              <a:t>POR LA DUDA</a:t>
            </a:r>
            <a:endParaRPr lang="es-ES" altLang="es-ES" sz="3600" b="1" u="sng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La duda nos asalta con pensamientos como: </a:t>
            </a:r>
          </a:p>
          <a:p>
            <a:pPr algn="ctr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“¿Qué si no resulta? </a:t>
            </a:r>
          </a:p>
          <a:p>
            <a:pPr algn="ctr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¿Cómo puedo saber? </a:t>
            </a:r>
          </a:p>
          <a:p>
            <a:pPr algn="ctr">
              <a:defRPr/>
            </a:pPr>
            <a:r>
              <a:rPr lang="es-ES" altLang="es-ES" sz="3600" b="1" dirty="0">
                <a:solidFill>
                  <a:srgbClr val="002060"/>
                </a:solidFill>
              </a:rPr>
              <a:t>¡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Jesús ha roto las cadenas y nosotros seguimos atados a ellas por la duda! </a:t>
            </a:r>
          </a:p>
          <a:p>
            <a:pPr algn="ctr">
              <a:defRPr/>
            </a:pPr>
            <a:r>
              <a:rPr lang="es-ES" altLang="es-ES" sz="3600" b="1" dirty="0" smtClean="0">
                <a:solidFill>
                  <a:srgbClr val="002060"/>
                </a:solidFill>
              </a:rPr>
              <a:t>Siempre queremos resultados seguros. </a:t>
            </a:r>
          </a:p>
        </p:txBody>
      </p:sp>
    </p:spTree>
    <p:extLst>
      <p:ext uri="{BB962C8B-B14F-4D97-AF65-F5344CB8AC3E}">
        <p14:creationId xmlns:p14="http://schemas.microsoft.com/office/powerpoint/2010/main" val="382045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59705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s-ES" sz="2800" b="1" i="1" dirty="0">
                <a:solidFill>
                  <a:srgbClr val="FF0000"/>
                </a:solidFill>
              </a:rPr>
              <a:t>SOLTAR</a:t>
            </a:r>
            <a:endParaRPr lang="es-ES" sz="2800" b="1" i="1" dirty="0" smtClean="0"/>
          </a:p>
          <a:p>
            <a:pPr marL="0" indent="0">
              <a:buFontTx/>
              <a:buNone/>
              <a:defRPr/>
            </a:pPr>
            <a:endParaRPr lang="es-ES" sz="3600" b="1" i="1" dirty="0"/>
          </a:p>
          <a:p>
            <a:pPr marL="0" indent="0">
              <a:buFontTx/>
              <a:buNone/>
              <a:defRPr/>
            </a:pPr>
            <a:endParaRPr lang="es-ES" sz="3600" b="1" i="1" dirty="0" smtClean="0"/>
          </a:p>
          <a:p>
            <a:pPr marL="0" indent="0" algn="ctr">
              <a:buFontTx/>
              <a:buNone/>
              <a:defRPr/>
            </a:pPr>
            <a:r>
              <a:rPr lang="es-ES" sz="4000" b="1" i="1" dirty="0" smtClean="0"/>
              <a:t>EL </a:t>
            </a:r>
            <a:r>
              <a:rPr lang="es-ES" sz="4000" b="1" i="1" dirty="0"/>
              <a:t>CONSEJO EN EL SALMO 37 ES:</a:t>
            </a:r>
            <a:endParaRPr lang="es-ES" sz="4000" dirty="0"/>
          </a:p>
          <a:p>
            <a:pPr marL="0" indent="0" algn="ctr">
              <a:buFontTx/>
              <a:buNone/>
              <a:defRPr/>
            </a:pPr>
            <a:endParaRPr lang="es-ES" sz="4000" b="1" i="1" dirty="0" smtClean="0"/>
          </a:p>
          <a:p>
            <a:pPr marL="0" indent="0" algn="ctr">
              <a:buFontTx/>
              <a:buNone/>
              <a:defRPr/>
            </a:pPr>
            <a:r>
              <a:rPr lang="es-ES" sz="4000" b="1" i="1" dirty="0" smtClean="0"/>
              <a:t> </a:t>
            </a:r>
            <a:r>
              <a:rPr lang="es-ES" sz="4000" b="1" i="1" dirty="0"/>
              <a:t>“</a:t>
            </a:r>
            <a:r>
              <a:rPr lang="es-ES" sz="4000" b="1" i="1" dirty="0" smtClean="0"/>
              <a:t>ENCOMIENDA…CONFIA…</a:t>
            </a:r>
          </a:p>
          <a:p>
            <a:pPr marL="0" indent="0" algn="ctr">
              <a:buFontTx/>
              <a:buNone/>
              <a:defRPr/>
            </a:pPr>
            <a:r>
              <a:rPr lang="es-ES" sz="4000" b="1" i="1" dirty="0" smtClean="0"/>
              <a:t> </a:t>
            </a:r>
            <a:r>
              <a:rPr lang="es-ES" sz="4000" b="1" i="1" dirty="0"/>
              <a:t>Y EL HARÁ”</a:t>
            </a:r>
            <a:endParaRPr lang="es-ES" sz="4000" dirty="0"/>
          </a:p>
          <a:p>
            <a:pPr>
              <a:defRPr/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08620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s-ES" sz="4400" b="1" i="1" dirty="0" smtClean="0">
                <a:solidFill>
                  <a:srgbClr val="FF0000"/>
                </a:solidFill>
              </a:rPr>
              <a:t>CUARTA DECISIÓN: </a:t>
            </a:r>
          </a:p>
          <a:p>
            <a:pPr marL="0" indent="0" algn="ctr">
              <a:buFontTx/>
              <a:buNone/>
              <a:defRPr/>
            </a:pPr>
            <a:r>
              <a:rPr lang="es-ES" sz="4400" b="1" i="1" dirty="0" smtClean="0">
                <a:solidFill>
                  <a:srgbClr val="FF0000"/>
                </a:solidFill>
              </a:rPr>
              <a:t>CAMBIA</a:t>
            </a:r>
          </a:p>
          <a:p>
            <a:pPr marL="0" indent="0">
              <a:buFontTx/>
              <a:buNone/>
              <a:defRPr/>
            </a:pPr>
            <a:endParaRPr lang="es-ES" sz="440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s-ES" sz="4400" dirty="0" smtClean="0">
                <a:solidFill>
                  <a:schemeClr val="bg1">
                    <a:lumMod val="10000"/>
                  </a:schemeClr>
                </a:solidFill>
              </a:rPr>
              <a:t>      Pero tú dices:</a:t>
            </a:r>
          </a:p>
          <a:p>
            <a:pPr marL="0" indent="0" algn="ctr">
              <a:buFontTx/>
              <a:buNone/>
              <a:defRPr/>
            </a:pPr>
            <a:r>
              <a:rPr lang="es-ES" sz="4400" dirty="0" smtClean="0">
                <a:solidFill>
                  <a:schemeClr val="bg1">
                    <a:lumMod val="10000"/>
                  </a:schemeClr>
                </a:solidFill>
              </a:rPr>
              <a:t>   ¿</a:t>
            </a:r>
            <a:r>
              <a:rPr lang="es-ES" sz="4400" b="1" dirty="0" smtClean="0">
                <a:solidFill>
                  <a:schemeClr val="bg1">
                    <a:lumMod val="10000"/>
                  </a:schemeClr>
                </a:solidFill>
              </a:rPr>
              <a:t>CÓMO</a:t>
            </a:r>
            <a:r>
              <a:rPr lang="es-ES" sz="4400" dirty="0" smtClean="0">
                <a:solidFill>
                  <a:schemeClr val="bg1">
                    <a:lumMod val="10000"/>
                  </a:schemeClr>
                </a:solidFill>
              </a:rPr>
              <a:t>?</a:t>
            </a:r>
            <a:endParaRPr lang="es-ES" sz="4400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57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4572000" cy="641350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Hemos sufrido por:</a:t>
            </a:r>
            <a:endParaRPr lang="es-ES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24400" y="228600"/>
            <a:ext cx="4191000" cy="58975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i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…o sea por familias disfuncionales…</a:t>
            </a:r>
          </a:p>
          <a:p>
            <a:pPr marL="0" indent="0" algn="ctr">
              <a:buNone/>
            </a:pPr>
            <a:r>
              <a:rPr lang="es-ES" i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Y MUCHAS VECES LAS HERIDAS SON INVISIBLES</a:t>
            </a:r>
          </a:p>
          <a:p>
            <a:pPr marL="0" indent="0" algn="ctr">
              <a:buNone/>
            </a:pPr>
            <a:r>
              <a:rPr lang="es-ES" i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PERO YA EN LA EDAD ADULTA NOS PERTURBAN  Y</a:t>
            </a:r>
          </a:p>
          <a:p>
            <a:pPr marL="0" indent="0" algn="ctr">
              <a:buNone/>
            </a:pPr>
            <a:r>
              <a:rPr lang="es-ES" b="1" i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AFECTAN NUESTRO MATRIMONIO </a:t>
            </a:r>
            <a:r>
              <a:rPr lang="es-ES" b="1" i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,</a:t>
            </a:r>
            <a:r>
              <a:rPr lang="es-ES" b="1" i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RELACIÓN FAMILIAR  Y  NUESTRO MINISTERIO</a:t>
            </a:r>
            <a:endParaRPr lang="es-ES" b="1" i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4495800" cy="505936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CARENCIA DE AMOR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FALTA DE APROBACIÓN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INSEGURIDAD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INCOMPRENSIÓN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FALTA DE PERDÓN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PADRES  O CONYUGES CONTROLADORES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PADRES AUTORITARIOS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PADRES ABUSADORES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PADRES ADICTOS (al sexo, a las bebidas, a la comida, a los  juegos, a la religión) </a:t>
            </a:r>
          </a:p>
          <a:p>
            <a:endParaRPr lang="es-E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86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1092993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altLang="es-ES" sz="3100" b="1" dirty="0" smtClean="0">
                <a:solidFill>
                  <a:srgbClr val="002060"/>
                </a:solidFill>
              </a:rPr>
              <a:t/>
            </a:r>
            <a:br>
              <a:rPr lang="es-ES" altLang="es-ES" sz="3100" b="1" dirty="0" smtClean="0">
                <a:solidFill>
                  <a:srgbClr val="002060"/>
                </a:solidFill>
              </a:rPr>
            </a:br>
            <a:r>
              <a:rPr lang="es-ES" sz="3100" b="1" i="1" dirty="0">
                <a:solidFill>
                  <a:srgbClr val="FF0000"/>
                </a:solidFill>
              </a:rPr>
              <a:t>CAMBIA</a:t>
            </a:r>
            <a:br>
              <a:rPr lang="es-ES" sz="3100" b="1" i="1" dirty="0">
                <a:solidFill>
                  <a:srgbClr val="FF0000"/>
                </a:solidFill>
              </a:rPr>
            </a:br>
            <a:r>
              <a:rPr lang="es-ES" altLang="es-ES" b="1" dirty="0">
                <a:solidFill>
                  <a:srgbClr val="002060"/>
                </a:solidFill>
              </a:rPr>
              <a:t/>
            </a:r>
            <a:br>
              <a:rPr lang="es-ES" altLang="es-ES" b="1" dirty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>Aquí hay algunas claves basadas</a:t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> en la Palabra de Dios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229600" cy="4495800"/>
          </a:xfrm>
        </p:spPr>
        <p:txBody>
          <a:bodyPr/>
          <a:lstStyle/>
          <a:p>
            <a:pPr marL="0" indent="0">
              <a:buFontTx/>
              <a:buNone/>
            </a:pPr>
            <a:endParaRPr lang="es-ES" altLang="es-ES" sz="4000" b="1" i="1" dirty="0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El verso de Romanos 12:2 es clave…</a:t>
            </a:r>
          </a:p>
          <a:p>
            <a:pPr marL="0" indent="0">
              <a:buFontTx/>
              <a:buNone/>
            </a:pPr>
            <a:endParaRPr lang="es-ES" altLang="es-ES" sz="4000" b="1" i="1" dirty="0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El pasaje de Colosenses 3:1 -8 es clave…</a:t>
            </a:r>
          </a:p>
        </p:txBody>
      </p:sp>
    </p:spTree>
    <p:extLst>
      <p:ext uri="{BB962C8B-B14F-4D97-AF65-F5344CB8AC3E}">
        <p14:creationId xmlns:p14="http://schemas.microsoft.com/office/powerpoint/2010/main" val="194766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altLang="es-ES" b="1" dirty="0" smtClean="0">
                <a:solidFill>
                  <a:srgbClr val="002060"/>
                </a:solidFill>
              </a:rPr>
              <a:t/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/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>
                <a:solidFill>
                  <a:srgbClr val="002060"/>
                </a:solidFill>
              </a:rPr>
              <a:t/>
            </a:r>
            <a:br>
              <a:rPr lang="es-ES" altLang="es-ES" b="1" dirty="0">
                <a:solidFill>
                  <a:srgbClr val="002060"/>
                </a:solidFill>
              </a:rPr>
            </a:br>
            <a:r>
              <a:rPr lang="es-ES" sz="3100" b="1" i="1" dirty="0" smtClean="0">
                <a:solidFill>
                  <a:srgbClr val="FF0000"/>
                </a:solidFill>
              </a:rPr>
              <a:t>CAMBIA</a:t>
            </a:r>
            <a:r>
              <a:rPr lang="es-ES" b="1" i="1" dirty="0">
                <a:solidFill>
                  <a:srgbClr val="FF0000"/>
                </a:solidFill>
              </a:rPr>
              <a:t/>
            </a:r>
            <a:br>
              <a:rPr lang="es-ES" b="1" i="1" dirty="0">
                <a:solidFill>
                  <a:srgbClr val="FF000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/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>TODO TIENE QUE VER CON TUS PENSAMIENTOS</a:t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endParaRPr lang="es-ES" altLang="es-ES" b="1" dirty="0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962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s-ES" altLang="es-ES" sz="4000" b="1" i="1" dirty="0" smtClean="0"/>
              <a:t>Tus pensamientos </a:t>
            </a:r>
            <a:r>
              <a:rPr lang="es-ES" altLang="es-ES" sz="4000" dirty="0" smtClean="0"/>
              <a:t>son como una torre de control que afectará </a:t>
            </a:r>
          </a:p>
          <a:p>
            <a:pPr marL="0" indent="0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tus sentimientos, </a:t>
            </a:r>
          </a:p>
          <a:p>
            <a:pPr marL="0" indent="0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tus actitudes, </a:t>
            </a:r>
          </a:p>
          <a:p>
            <a:pPr marL="0" indent="0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tus acciones</a:t>
            </a:r>
          </a:p>
        </p:txBody>
      </p:sp>
    </p:spTree>
    <p:extLst>
      <p:ext uri="{BB962C8B-B14F-4D97-AF65-F5344CB8AC3E}">
        <p14:creationId xmlns:p14="http://schemas.microsoft.com/office/powerpoint/2010/main" val="280144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100" b="1" i="1" dirty="0" smtClean="0">
                <a:solidFill>
                  <a:srgbClr val="FF0000"/>
                </a:solidFill>
              </a:rPr>
              <a:t/>
            </a:r>
            <a:br>
              <a:rPr lang="es-ES" sz="3100" b="1" i="1" dirty="0" smtClean="0">
                <a:solidFill>
                  <a:srgbClr val="FF0000"/>
                </a:solidFill>
              </a:rPr>
            </a:br>
            <a:r>
              <a:rPr lang="es-ES" sz="3100" b="1" i="1" dirty="0">
                <a:solidFill>
                  <a:srgbClr val="FF0000"/>
                </a:solidFill>
              </a:rPr>
              <a:t/>
            </a:r>
            <a:br>
              <a:rPr lang="es-ES" sz="3100" b="1" i="1" dirty="0">
                <a:solidFill>
                  <a:srgbClr val="FF0000"/>
                </a:solidFill>
              </a:rPr>
            </a:br>
            <a:r>
              <a:rPr lang="es-ES" sz="3100" b="1" i="1" dirty="0">
                <a:solidFill>
                  <a:srgbClr val="FF0000"/>
                </a:solidFill>
              </a:rPr>
              <a:t/>
            </a:r>
            <a:br>
              <a:rPr lang="es-ES" sz="3100" b="1" i="1" dirty="0">
                <a:solidFill>
                  <a:srgbClr val="FF0000"/>
                </a:solidFill>
              </a:rPr>
            </a:br>
            <a:r>
              <a:rPr lang="es-ES" sz="3100" b="1" i="1" dirty="0" smtClean="0">
                <a:solidFill>
                  <a:srgbClr val="FF0000"/>
                </a:solidFill>
              </a:rPr>
              <a:t>CAMBIA</a:t>
            </a:r>
            <a:r>
              <a:rPr lang="es-ES" b="1" i="1" dirty="0">
                <a:solidFill>
                  <a:srgbClr val="FF0000"/>
                </a:solidFill>
              </a:rPr>
              <a:t/>
            </a:r>
            <a:br>
              <a:rPr lang="es-ES" b="1" i="1" dirty="0">
                <a:solidFill>
                  <a:srgbClr val="FF000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/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/>
            </a:r>
            <a:br>
              <a:rPr lang="es-ES" altLang="es-ES" b="1" dirty="0" smtClean="0">
                <a:solidFill>
                  <a:srgbClr val="002060"/>
                </a:solidFill>
              </a:rPr>
            </a:br>
            <a:r>
              <a:rPr lang="es-ES" altLang="es-ES" b="1" dirty="0" smtClean="0">
                <a:solidFill>
                  <a:srgbClr val="002060"/>
                </a:solidFill>
              </a:rPr>
              <a:t>¿CÓMO CONTROLO MIS PENSAMIENTOS?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10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s-ES" altLang="es-ES" sz="4000" b="1" i="1" dirty="0" smtClean="0">
                <a:solidFill>
                  <a:srgbClr val="002060"/>
                </a:solidFill>
              </a:rPr>
              <a:t>Haciéndote algunas preguntas muy radicales que harán una gran diferencia en tu persona y en tu vida en general</a:t>
            </a:r>
          </a:p>
        </p:txBody>
      </p:sp>
    </p:spTree>
    <p:extLst>
      <p:ext uri="{BB962C8B-B14F-4D97-AF65-F5344CB8AC3E}">
        <p14:creationId xmlns:p14="http://schemas.microsoft.com/office/powerpoint/2010/main" val="42098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  <a:defRPr/>
            </a:pPr>
            <a:r>
              <a:rPr lang="es-ES" sz="4000" b="1" u="sng" dirty="0" smtClean="0">
                <a:solidFill>
                  <a:srgbClr val="002060"/>
                </a:solidFill>
              </a:rPr>
              <a:t>La primera</a:t>
            </a:r>
            <a:r>
              <a:rPr lang="es-ES" sz="40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ctr">
              <a:buFontTx/>
              <a:buNone/>
              <a:defRPr/>
            </a:pPr>
            <a:r>
              <a:rPr lang="es-ES" sz="4000" b="1" dirty="0" smtClean="0">
                <a:solidFill>
                  <a:srgbClr val="002060"/>
                </a:solidFill>
              </a:rPr>
              <a:t>¿A DÓNDE ME LLEVARÁN ESTOS PENSAMIENTOS?</a:t>
            </a:r>
          </a:p>
          <a:p>
            <a:pPr marL="0" indent="0" algn="ctr">
              <a:buFontTx/>
              <a:buNone/>
              <a:defRPr/>
            </a:pPr>
            <a:r>
              <a:rPr lang="es-ES" sz="4000" b="1" u="sng" dirty="0" smtClean="0">
                <a:solidFill>
                  <a:srgbClr val="002060"/>
                </a:solidFill>
              </a:rPr>
              <a:t>La segunda</a:t>
            </a:r>
            <a:r>
              <a:rPr lang="es-ES" sz="40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ctr">
              <a:buFontTx/>
              <a:buNone/>
              <a:defRPr/>
            </a:pPr>
            <a:r>
              <a:rPr lang="es-ES" sz="4000" b="1" dirty="0" smtClean="0">
                <a:solidFill>
                  <a:srgbClr val="002060"/>
                </a:solidFill>
              </a:rPr>
              <a:t>¿ESTOS PENSAMIENTOS ME LLEVARÁN A DONDE QUIERO LLEGAR?</a:t>
            </a:r>
          </a:p>
          <a:p>
            <a:pPr algn="ctr">
              <a:buFontTx/>
              <a:buChar char="-"/>
              <a:defRPr/>
            </a:pPr>
            <a:r>
              <a:rPr lang="es-ES" sz="4000" b="1" dirty="0" smtClean="0">
                <a:solidFill>
                  <a:srgbClr val="002060"/>
                </a:solidFill>
              </a:rPr>
              <a:t>A sanar mi vida</a:t>
            </a:r>
          </a:p>
          <a:p>
            <a:pPr algn="ctr">
              <a:buFontTx/>
              <a:buChar char="-"/>
              <a:defRPr/>
            </a:pPr>
            <a:r>
              <a:rPr lang="es-ES" sz="4000" b="1" dirty="0" smtClean="0">
                <a:solidFill>
                  <a:srgbClr val="002060"/>
                </a:solidFill>
              </a:rPr>
              <a:t>-A sanar mi </a:t>
            </a:r>
            <a:r>
              <a:rPr lang="es-ES" sz="4000" b="1" i="1" dirty="0" smtClean="0">
                <a:solidFill>
                  <a:srgbClr val="002060"/>
                </a:solidFill>
              </a:rPr>
              <a:t>“niño herido”?</a:t>
            </a:r>
            <a:endParaRPr lang="es-ES" sz="40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  <a:defRPr/>
            </a:pPr>
            <a:endParaRPr lang="es-E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61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es-ES" altLang="es-ES" sz="3600" b="1" u="sng" dirty="0" smtClean="0">
                <a:solidFill>
                  <a:srgbClr val="002060"/>
                </a:solidFill>
              </a:rPr>
              <a:t>La tercera:</a:t>
            </a:r>
          </a:p>
          <a:p>
            <a:pPr marL="0" indent="0" algn="ctr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¿SON ESTOS PENSAMIENTOS ACEPTABLES DE ACUERDO  LA PALABRA DE DIOS?</a:t>
            </a:r>
          </a:p>
          <a:p>
            <a:pPr marL="0" indent="0" algn="ctr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</a:pPr>
            <a:r>
              <a:rPr lang="es-ES" altLang="es-ES" sz="3600" b="1" u="sng" dirty="0" smtClean="0">
                <a:solidFill>
                  <a:srgbClr val="002060"/>
                </a:solidFill>
              </a:rPr>
              <a:t>La cuarta:</a:t>
            </a:r>
          </a:p>
          <a:p>
            <a:pPr marL="0" indent="0" algn="ctr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ESTOS PENSAMIENTOS ¿ME EDIFICAN O ME DESTRUYEN?</a:t>
            </a:r>
          </a:p>
          <a:p>
            <a:pPr marL="0" indent="0" algn="ctr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4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s-ES" altLang="es-ES" sz="3600" b="1" u="sng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</a:pPr>
            <a:r>
              <a:rPr lang="es-ES" altLang="es-ES" sz="3600" b="1" u="sng" dirty="0" smtClean="0">
                <a:solidFill>
                  <a:srgbClr val="002060"/>
                </a:solidFill>
              </a:rPr>
              <a:t>La quinta</a:t>
            </a:r>
            <a:r>
              <a:rPr lang="es-ES" altLang="es-ES" sz="36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ctr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¿SON PENSAMIENTOS DIGNOS DE UN SEGUIDOR DE JESÚS? ¿VAN DE ACUERDO A LO QUE JESÚS  PIENSA DE MI?</a:t>
            </a:r>
          </a:p>
          <a:p>
            <a:pPr marL="0" indent="0" algn="ctr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</a:pPr>
            <a:r>
              <a:rPr lang="es-ES" altLang="es-ES" sz="3600" b="1" dirty="0" smtClean="0">
                <a:solidFill>
                  <a:srgbClr val="002060"/>
                </a:solidFill>
              </a:rPr>
              <a:t>TUS PENSAMIENTOS NO SON NEUTRALES</a:t>
            </a:r>
          </a:p>
          <a:p>
            <a:pPr marL="0" indent="0" algn="ctr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</a:pPr>
            <a:endParaRPr lang="es-ES" altLang="es-ES" sz="3600" b="1" dirty="0" smtClean="0">
              <a:solidFill>
                <a:srgbClr val="002060"/>
              </a:solidFill>
            </a:endParaRPr>
          </a:p>
          <a:p>
            <a:pPr marL="0" indent="0" algn="ctr">
              <a:buFontTx/>
              <a:buNone/>
            </a:pPr>
            <a:endParaRPr lang="es-ES" altLang="es-E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599"/>
          </a:xfrm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es-ES" altLang="es-ES" sz="4000" b="1" i="1" dirty="0" smtClean="0">
                <a:solidFill>
                  <a:schemeClr val="accent6">
                    <a:lumMod val="50000"/>
                  </a:schemeClr>
                </a:solidFill>
              </a:rPr>
              <a:t>LOS PENSAMIENTOS NO SON NEUTRALES </a:t>
            </a:r>
          </a:p>
          <a:p>
            <a:pPr marL="0" indent="0" algn="ctr">
              <a:buFontTx/>
              <a:buNone/>
              <a:defRPr/>
            </a:pPr>
            <a:r>
              <a:rPr lang="es-ES" altLang="es-ES" sz="4000" b="1" i="1" dirty="0">
                <a:solidFill>
                  <a:schemeClr val="accent6">
                    <a:lumMod val="50000"/>
                  </a:schemeClr>
                </a:solidFill>
              </a:rPr>
              <a:t>¡</a:t>
            </a:r>
            <a:r>
              <a:rPr lang="es-ES" altLang="es-ES" sz="4000" b="1" i="1" dirty="0" smtClean="0">
                <a:solidFill>
                  <a:schemeClr val="accent6">
                    <a:lumMod val="50000"/>
                  </a:schemeClr>
                </a:solidFill>
              </a:rPr>
              <a:t>PERO TU DECIDES!  </a:t>
            </a:r>
          </a:p>
          <a:p>
            <a:pPr marL="0" indent="0" algn="ctr">
              <a:buFontTx/>
              <a:buNone/>
              <a:defRPr/>
            </a:pPr>
            <a:r>
              <a:rPr lang="es-ES" altLang="es-ES" sz="4000" b="1" i="1" dirty="0" smtClean="0">
                <a:solidFill>
                  <a:schemeClr val="accent6">
                    <a:lumMod val="50000"/>
                  </a:schemeClr>
                </a:solidFill>
              </a:rPr>
              <a:t>ES LO ÚNICO QUE NO LE PUEDEN ARREBATAR  UN SER HUMANO ES</a:t>
            </a:r>
          </a:p>
          <a:p>
            <a:pPr marL="0" indent="0" algn="ctr">
              <a:buFontTx/>
              <a:buNone/>
              <a:defRPr/>
            </a:pPr>
            <a:endParaRPr lang="es-ES" altLang="es-ES" sz="4000" dirty="0" smtClean="0"/>
          </a:p>
          <a:p>
            <a:pPr marL="0" indent="0" algn="ctr">
              <a:buFontTx/>
              <a:buNone/>
              <a:defRPr/>
            </a:pPr>
            <a:r>
              <a:rPr lang="es-ES" altLang="es-ES" sz="4000" b="1" i="1" dirty="0" smtClean="0"/>
              <a:t>EL PODER DE DECIDIR </a:t>
            </a:r>
          </a:p>
          <a:p>
            <a:pPr marL="0" indent="0" algn="ctr">
              <a:buFontTx/>
              <a:buNone/>
              <a:defRPr/>
            </a:pPr>
            <a:r>
              <a:rPr lang="es-ES" altLang="es-ES" sz="4000" dirty="0" smtClean="0"/>
              <a:t> </a:t>
            </a:r>
          </a:p>
          <a:p>
            <a:pPr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204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70C0"/>
                </a:solidFill>
              </a:rPr>
              <a:t> EL RESULTADO DE LOS AMBIENTES Y RELACIONES TÓXICAS ES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i="1" dirty="0" smtClean="0">
                <a:solidFill>
                  <a:srgbClr val="FF0000"/>
                </a:solidFill>
              </a:rPr>
              <a:t>UNA AUTOESTIMA DAÑADA</a:t>
            </a:r>
          </a:p>
          <a:p>
            <a:pPr marL="0" indent="0" algn="ctr">
              <a:buNone/>
            </a:pPr>
            <a:r>
              <a:rPr lang="es-ES" sz="4000" b="1" dirty="0" smtClean="0">
                <a:solidFill>
                  <a:srgbClr val="0070C0"/>
                </a:solidFill>
              </a:rPr>
              <a:t>debido a la culpa y la vergüenza que desemboca en una falta de confianza y valoración personal…</a:t>
            </a:r>
          </a:p>
          <a:p>
            <a:pPr marL="0" indent="0" algn="ctr">
              <a:buNone/>
            </a:pPr>
            <a:r>
              <a:rPr lang="es-ES" sz="4000" b="1" dirty="0" smtClean="0">
                <a:solidFill>
                  <a:srgbClr val="FF0000"/>
                </a:solidFill>
              </a:rPr>
              <a:t>¡Y ESO AFECTA NUESTRA RELACIÓN DE PAREJA, DE FAMILIA Y RELACIONES HUMANAS EN GENERAL!</a:t>
            </a:r>
          </a:p>
          <a:p>
            <a:pPr marL="0" indent="0" algn="ctr">
              <a:buNone/>
            </a:pPr>
            <a:r>
              <a:rPr lang="es-ES" sz="5400" b="1" dirty="0" smtClean="0">
                <a:solidFill>
                  <a:srgbClr val="0070C0"/>
                </a:solidFill>
              </a:rPr>
              <a:t>¿QUÉ HACER?</a:t>
            </a:r>
            <a:endParaRPr lang="es-ES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1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672" y="304800"/>
            <a:ext cx="8229600" cy="23906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2060"/>
                </a:solidFill>
              </a:rPr>
              <a:t/>
            </a:r>
            <a:br>
              <a:rPr lang="es-ES" b="1" dirty="0" smtClean="0">
                <a:solidFill>
                  <a:srgbClr val="002060"/>
                </a:solidFill>
              </a:rPr>
            </a:br>
            <a:r>
              <a:rPr lang="es-ES" b="1" dirty="0" smtClean="0">
                <a:solidFill>
                  <a:srgbClr val="002060"/>
                </a:solidFill>
              </a:rPr>
              <a:t/>
            </a:r>
            <a:br>
              <a:rPr lang="es-ES" b="1" dirty="0" smtClean="0">
                <a:solidFill>
                  <a:srgbClr val="002060"/>
                </a:solidFill>
              </a:rPr>
            </a:br>
            <a:r>
              <a:rPr lang="es-ES" sz="4000" b="1" dirty="0" smtClean="0">
                <a:solidFill>
                  <a:srgbClr val="002060"/>
                </a:solidFill>
              </a:rPr>
              <a:t>¿CÓMO RECOBRAR LA SALUD INTERIOR?</a:t>
            </a:r>
            <a:br>
              <a:rPr lang="es-ES" sz="4000" b="1" dirty="0" smtClean="0">
                <a:solidFill>
                  <a:srgbClr val="002060"/>
                </a:solidFill>
              </a:rPr>
            </a:br>
            <a:r>
              <a:rPr lang="es-ES" sz="4000" b="1" dirty="0" smtClean="0">
                <a:solidFill>
                  <a:srgbClr val="002060"/>
                </a:solidFill>
              </a:rPr>
              <a:t>TU TIENES </a:t>
            </a:r>
            <a:br>
              <a:rPr lang="es-ES" sz="4000" b="1" dirty="0" smtClean="0">
                <a:solidFill>
                  <a:srgbClr val="002060"/>
                </a:solidFill>
              </a:rPr>
            </a:br>
            <a:r>
              <a:rPr lang="es-ES" sz="4000" b="1" i="1" dirty="0" smtClean="0">
                <a:solidFill>
                  <a:srgbClr val="FF0000"/>
                </a:solidFill>
              </a:rPr>
              <a:t>EL </a:t>
            </a:r>
            <a:r>
              <a:rPr lang="es-ES" altLang="es-ES" sz="4000" b="1" i="1" dirty="0" smtClean="0">
                <a:solidFill>
                  <a:srgbClr val="FF0000"/>
                </a:solidFill>
              </a:rPr>
              <a:t>PODER DE DECIDIR </a:t>
            </a:r>
            <a:r>
              <a:rPr lang="es-ES" altLang="es-ES" b="1" i="1" dirty="0" smtClean="0">
                <a:solidFill>
                  <a:srgbClr val="FF0000"/>
                </a:solidFill>
              </a:rPr>
              <a:t/>
            </a:r>
            <a:br>
              <a:rPr lang="es-ES" altLang="es-ES" b="1" i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002060"/>
                </a:solidFill>
              </a:rPr>
              <a:t>Recordemos el caso de David…</a:t>
            </a:r>
            <a:br>
              <a:rPr lang="es-ES" b="1" dirty="0" smtClean="0">
                <a:solidFill>
                  <a:srgbClr val="002060"/>
                </a:solidFill>
              </a:rPr>
            </a:b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175260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600" b="1" dirty="0" smtClean="0">
                <a:solidFill>
                  <a:srgbClr val="002060"/>
                </a:solidFill>
              </a:rPr>
              <a:t>El Rey David reconoce su necesidad y declara:</a:t>
            </a:r>
          </a:p>
          <a:p>
            <a:pPr marL="0" indent="0" algn="ctr">
              <a:buNone/>
            </a:pPr>
            <a:r>
              <a:rPr lang="es-ES" sz="3600" b="1" i="1" dirty="0" smtClean="0">
                <a:solidFill>
                  <a:srgbClr val="7030A0"/>
                </a:solidFill>
              </a:rPr>
              <a:t>“He aquí tu amas la verdad en lo</a:t>
            </a:r>
            <a:r>
              <a:rPr lang="es-ES" sz="3600" b="1" i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3600" b="1" i="1" dirty="0" smtClean="0">
                <a:solidFill>
                  <a:srgbClr val="FF0000"/>
                </a:solidFill>
              </a:rPr>
              <a:t>íntimo</a:t>
            </a:r>
            <a:r>
              <a:rPr lang="es-ES" sz="3600" b="1" i="1" dirty="0" smtClean="0">
                <a:solidFill>
                  <a:srgbClr val="7030A0"/>
                </a:solidFill>
              </a:rPr>
              <a:t>; y en lo</a:t>
            </a:r>
            <a:r>
              <a:rPr lang="es-ES" sz="3600" b="1" i="1" dirty="0" smtClean="0">
                <a:solidFill>
                  <a:srgbClr val="FF0000"/>
                </a:solidFill>
              </a:rPr>
              <a:t> secreto </a:t>
            </a:r>
            <a:r>
              <a:rPr lang="es-ES" sz="3600" b="1" i="1" dirty="0" smtClean="0">
                <a:solidFill>
                  <a:srgbClr val="7030A0"/>
                </a:solidFill>
              </a:rPr>
              <a:t>me has hecho comprender sabiduría”</a:t>
            </a:r>
          </a:p>
          <a:p>
            <a:pPr marL="0" indent="0">
              <a:buNone/>
            </a:pPr>
            <a:r>
              <a:rPr lang="es-ES" sz="3600" b="1" i="1" dirty="0" smtClean="0">
                <a:solidFill>
                  <a:srgbClr val="FF0000"/>
                </a:solidFill>
              </a:rPr>
              <a:t>                -en lo </a:t>
            </a:r>
            <a:r>
              <a:rPr lang="es-ES" sz="3600" b="1" i="1" dirty="0">
                <a:solidFill>
                  <a:srgbClr val="FF0000"/>
                </a:solidFill>
              </a:rPr>
              <a:t>í</a:t>
            </a:r>
            <a:r>
              <a:rPr lang="es-ES" sz="3600" b="1" i="1" dirty="0" smtClean="0">
                <a:solidFill>
                  <a:srgbClr val="FF0000"/>
                </a:solidFill>
              </a:rPr>
              <a:t>ntimo  - en lo secreto-</a:t>
            </a:r>
            <a:endParaRPr lang="es-ES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99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r="5167"/>
          <a:stretch>
            <a:fillRect/>
          </a:stretch>
        </p:blipFill>
        <p:spPr>
          <a:xfrm>
            <a:off x="-304800" y="0"/>
            <a:ext cx="9829800" cy="41148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04800" y="4114800"/>
            <a:ext cx="8686800" cy="2743200"/>
          </a:xfrm>
        </p:spPr>
        <p:txBody>
          <a:bodyPr>
            <a:noAutofit/>
          </a:bodyPr>
          <a:lstStyle/>
          <a:p>
            <a:pPr algn="ctr"/>
            <a:r>
              <a:rPr lang="es-ES" sz="3600" b="1" i="1" dirty="0" smtClean="0">
                <a:solidFill>
                  <a:srgbClr val="0070C0"/>
                </a:solidFill>
              </a:rPr>
              <a:t>EN SECRETO Y EN LO ÍNTIMO PIENSA EN TU SITUACIÓN PERSONAL…</a:t>
            </a:r>
          </a:p>
          <a:p>
            <a:pPr algn="ctr"/>
            <a:r>
              <a:rPr lang="es-ES" sz="3600" b="1" i="1" dirty="0" smtClean="0">
                <a:solidFill>
                  <a:srgbClr val="0070C0"/>
                </a:solidFill>
              </a:rPr>
              <a:t>¿Qué viene a tu mente? </a:t>
            </a:r>
          </a:p>
          <a:p>
            <a:pPr algn="ctr"/>
            <a:r>
              <a:rPr lang="es-ES" sz="3600" b="1" i="1" dirty="0" smtClean="0">
                <a:solidFill>
                  <a:srgbClr val="0070C0"/>
                </a:solidFill>
              </a:rPr>
              <a:t>TU VASO, ¿ESTÁ LLENO O VACIO?</a:t>
            </a:r>
            <a:endParaRPr lang="es-ES" sz="36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0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2743201"/>
          </a:xfrm>
        </p:spPr>
        <p:txBody>
          <a:bodyPr>
            <a:noAutofit/>
          </a:bodyPr>
          <a:lstStyle/>
          <a:p>
            <a:r>
              <a:rPr lang="es-ES" sz="4800" dirty="0" smtClean="0">
                <a:solidFill>
                  <a:schemeClr val="accent4">
                    <a:lumMod val="75000"/>
                  </a:schemeClr>
                </a:solidFill>
              </a:rPr>
              <a:t>En NUESTRAS RELACIONES, Especialmente en la familia, RECREAMOS EL ENTORNO EMOCIONAL EN QUE NOS TOCÓ VIVIR</a:t>
            </a:r>
            <a:endParaRPr lang="es-ES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0" y="1066800"/>
            <a:ext cx="7772400" cy="990600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chemeClr val="accent4">
                    <a:lumMod val="75000"/>
                  </a:schemeClr>
                </a:solidFill>
              </a:rPr>
              <a:t>Inconscientemente</a:t>
            </a:r>
            <a:endParaRPr lang="es-E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82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70C0"/>
                </a:solidFill>
              </a:rPr>
              <a:t>EN LO ÍNTIMO NECESITAMOS PERCIBIR EL AMOR DEL PADRE A TRAVES DE UNA RELACIÓN INTIMA CON ÉL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600" b="1" i="1" dirty="0" smtClean="0">
                <a:solidFill>
                  <a:srgbClr val="0070C0"/>
                </a:solidFill>
              </a:rPr>
              <a:t>Escucha las palabra de Jesús que te dice:</a:t>
            </a:r>
          </a:p>
          <a:p>
            <a:pPr marL="0" indent="0" algn="ctr">
              <a:buNone/>
            </a:pPr>
            <a:r>
              <a:rPr lang="es-ES" sz="3600" i="1" dirty="0" smtClean="0">
                <a:solidFill>
                  <a:srgbClr val="0070C0"/>
                </a:solidFill>
              </a:rPr>
              <a:t>“Así como el Padre me ama yo te amo…y </a:t>
            </a:r>
            <a:r>
              <a:rPr lang="es-ES" sz="3600" b="1" i="1" dirty="0" smtClean="0">
                <a:solidFill>
                  <a:srgbClr val="0070C0"/>
                </a:solidFill>
              </a:rPr>
              <a:t>me manifestare </a:t>
            </a:r>
            <a:r>
              <a:rPr lang="es-ES" sz="3600" i="1" dirty="0" smtClean="0">
                <a:solidFill>
                  <a:srgbClr val="0070C0"/>
                </a:solidFill>
              </a:rPr>
              <a:t>a ti… y </a:t>
            </a:r>
            <a:r>
              <a:rPr lang="es-ES" sz="3600" b="1" i="1" dirty="0" smtClean="0">
                <a:solidFill>
                  <a:srgbClr val="0070C0"/>
                </a:solidFill>
              </a:rPr>
              <a:t>haré morada </a:t>
            </a:r>
            <a:r>
              <a:rPr lang="es-ES" sz="3600" i="1" dirty="0" smtClean="0">
                <a:solidFill>
                  <a:srgbClr val="0070C0"/>
                </a:solidFill>
              </a:rPr>
              <a:t>contigo…Permanece en mi y yo en ti…</a:t>
            </a:r>
            <a:r>
              <a:rPr lang="es-ES" sz="3600" b="1" i="1" dirty="0" smtClean="0">
                <a:solidFill>
                  <a:srgbClr val="0070C0"/>
                </a:solidFill>
              </a:rPr>
              <a:t>yo soy la vid </a:t>
            </a:r>
            <a:r>
              <a:rPr lang="es-ES" sz="3600" i="1" dirty="0" smtClean="0">
                <a:solidFill>
                  <a:srgbClr val="0070C0"/>
                </a:solidFill>
              </a:rPr>
              <a:t>y tu eres la rama…”  (Juan caps. 14 y 15)</a:t>
            </a:r>
            <a:endParaRPr lang="es-ES" sz="3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1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Jesús dice:</a:t>
            </a:r>
            <a:b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dirty="0" smtClean="0"/>
              <a:t>	</a:t>
            </a:r>
            <a:r>
              <a:rPr lang="es-ES" b="1" i="1" dirty="0" smtClean="0">
                <a:solidFill>
                  <a:srgbClr val="0070C0"/>
                </a:solidFill>
              </a:rPr>
              <a:t>“me manifestaré….”</a:t>
            </a:r>
            <a:endParaRPr lang="es-ES" b="1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400" b="1" i="1" dirty="0" smtClean="0">
                <a:solidFill>
                  <a:srgbClr val="0070C0"/>
                </a:solidFill>
              </a:rPr>
              <a:t>“deseo hacer morada…”</a:t>
            </a:r>
          </a:p>
          <a:p>
            <a:pPr marL="0" indent="0" algn="ctr">
              <a:buNone/>
            </a:pPr>
            <a:endParaRPr lang="es-ES" sz="44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s-ES" sz="4400" b="1" dirty="0" smtClean="0">
                <a:solidFill>
                  <a:srgbClr val="0070C0"/>
                </a:solidFill>
              </a:rPr>
              <a:t>Todo indica que el interés de Dios para nosotros es que tengamos </a:t>
            </a:r>
          </a:p>
          <a:p>
            <a:pPr marL="0" indent="0" algn="ctr">
              <a:buNone/>
            </a:pPr>
            <a:r>
              <a:rPr lang="es-ES" sz="4400" b="1" dirty="0" smtClean="0">
                <a:solidFill>
                  <a:srgbClr val="0070C0"/>
                </a:solidFill>
              </a:rPr>
              <a:t>UNA RELACION CONTÍNUA CON ÉL</a:t>
            </a:r>
          </a:p>
          <a:p>
            <a:pPr marL="0" indent="0" algn="ctr">
              <a:buNone/>
            </a:pPr>
            <a:endParaRPr lang="es-E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41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s-ES" sz="4900" b="1" i="1" dirty="0" smtClean="0">
                <a:solidFill>
                  <a:srgbClr val="0070C0"/>
                </a:solidFill>
              </a:rPr>
              <a:t>JESÚS ES LA MANIFESTACIÓN MÁS CLARA DEL AMOR DE DIOS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 smtClean="0">
                <a:solidFill>
                  <a:srgbClr val="0070C0"/>
                </a:solidFill>
              </a:rPr>
              <a:t>La relación íntima con Jesús es la que debemos cultivar día con día.</a:t>
            </a:r>
          </a:p>
          <a:p>
            <a:pPr marL="0" indent="0" algn="ctr">
              <a:buNone/>
            </a:pPr>
            <a:r>
              <a:rPr lang="es-ES" sz="4400" b="1" dirty="0" smtClean="0">
                <a:solidFill>
                  <a:srgbClr val="0070C0"/>
                </a:solidFill>
              </a:rPr>
              <a:t>Cuánto más suaves y receptivos seamos, más podremos experimentar su amor…</a:t>
            </a:r>
            <a:endParaRPr lang="es-E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7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2133599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¿Por qué es importante tener esa relación íntima y la certeza continua del amor de Dios?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4800" y="2209800"/>
            <a:ext cx="8839200" cy="3810000"/>
          </a:xfrm>
        </p:spPr>
        <p:txBody>
          <a:bodyPr>
            <a:noAutofit/>
          </a:bodyPr>
          <a:lstStyle/>
          <a:p>
            <a:pPr marL="742950" indent="-742950" algn="l">
              <a:buAutoNum type="arabicPeriod"/>
            </a:pPr>
            <a:r>
              <a:rPr lang="es-ES" sz="4000" b="1" i="1" dirty="0" smtClean="0">
                <a:solidFill>
                  <a:srgbClr val="0070C0"/>
                </a:solidFill>
              </a:rPr>
              <a:t>Vigorizará nuestra autoestima</a:t>
            </a:r>
          </a:p>
          <a:p>
            <a:pPr marL="742950" indent="-742950" algn="l">
              <a:buAutoNum type="arabicPeriod"/>
            </a:pPr>
            <a:r>
              <a:rPr lang="es-ES" sz="4000" b="1" i="1" dirty="0" smtClean="0">
                <a:solidFill>
                  <a:srgbClr val="0070C0"/>
                </a:solidFill>
              </a:rPr>
              <a:t>Fortalecerá nuestro matrimonio </a:t>
            </a:r>
          </a:p>
          <a:p>
            <a:pPr marL="742950" indent="-742950" algn="l">
              <a:buAutoNum type="arabicPeriod"/>
            </a:pPr>
            <a:r>
              <a:rPr lang="es-ES" sz="4000" b="1" i="1" dirty="0" smtClean="0">
                <a:solidFill>
                  <a:srgbClr val="0070C0"/>
                </a:solidFill>
              </a:rPr>
              <a:t>Ese amor es lo mejor que podemos ofrecerle a nuestro cónyuge, a nuestros hijos y las personas con quienes nos relacionamos diariamente</a:t>
            </a:r>
            <a:endParaRPr lang="es-ES" sz="4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7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295399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0070C0"/>
                </a:solidFill>
              </a:rPr>
              <a:t>Es por eso que Jesús resalta que:</a:t>
            </a:r>
            <a:endParaRPr lang="es-ES" sz="4000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2057400"/>
            <a:ext cx="7467600" cy="40386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4800" b="1" i="1" dirty="0" smtClean="0">
                <a:solidFill>
                  <a:srgbClr val="0070C0"/>
                </a:solidFill>
              </a:rPr>
              <a:t>Él es la vid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4800" b="1" i="1" dirty="0" smtClean="0">
                <a:solidFill>
                  <a:srgbClr val="0070C0"/>
                </a:solidFill>
              </a:rPr>
              <a:t>Su Padre es el labrador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4800" b="1" i="1" dirty="0" smtClean="0">
                <a:solidFill>
                  <a:srgbClr val="0070C0"/>
                </a:solidFill>
              </a:rPr>
              <a:t>Tú eres la rama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4800" b="1" i="1" dirty="0" smtClean="0">
                <a:solidFill>
                  <a:srgbClr val="0070C0"/>
                </a:solidFill>
              </a:rPr>
              <a:t>El propósito es que lleves</a:t>
            </a:r>
          </a:p>
          <a:p>
            <a:r>
              <a:rPr lang="es-ES" sz="4800" b="1" i="1" dirty="0" smtClean="0">
                <a:solidFill>
                  <a:srgbClr val="FF0000"/>
                </a:solidFill>
              </a:rPr>
              <a:t>FRUTO </a:t>
            </a:r>
            <a:endParaRPr lang="es-ES" sz="4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89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1"/>
            <a:ext cx="8229600" cy="6019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ES" sz="44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s-ES" sz="5200" b="1" dirty="0" smtClean="0">
                <a:solidFill>
                  <a:srgbClr val="0070C0"/>
                </a:solidFill>
              </a:rPr>
              <a:t>Erróneamente muchas veces se piensa en </a:t>
            </a:r>
            <a:r>
              <a:rPr lang="es-ES" sz="5200" b="1" dirty="0" smtClean="0">
                <a:solidFill>
                  <a:schemeClr val="bg2">
                    <a:lumMod val="25000"/>
                  </a:schemeClr>
                </a:solidFill>
              </a:rPr>
              <a:t>“frutos” </a:t>
            </a:r>
            <a:r>
              <a:rPr lang="es-ES" sz="5200" b="1" dirty="0" smtClean="0">
                <a:solidFill>
                  <a:srgbClr val="0070C0"/>
                </a:solidFill>
              </a:rPr>
              <a:t>como los resultados de nuestros esfuerzos en el trabajo de la iglesia o el ministerio en general </a:t>
            </a:r>
          </a:p>
          <a:p>
            <a:pPr marL="0" indent="0" algn="ctr">
              <a:buNone/>
            </a:pPr>
            <a:r>
              <a:rPr lang="es-ES" sz="5200" b="1" i="1" dirty="0" smtClean="0">
                <a:solidFill>
                  <a:srgbClr val="0070C0"/>
                </a:solidFill>
              </a:rPr>
              <a:t>(por ejemplo: “ganar más almas,”  traer más miembros a la iglesia, más recursos, más programas, etc.)</a:t>
            </a:r>
            <a:endParaRPr lang="es-ES" sz="52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5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04800"/>
            <a:ext cx="5029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dirty="0" smtClean="0">
                <a:solidFill>
                  <a:srgbClr val="0033CC"/>
                </a:solidFill>
              </a:rPr>
              <a:t> Pero </a:t>
            </a:r>
            <a:r>
              <a:rPr lang="es-ES" sz="4400" dirty="0" smtClean="0">
                <a:solidFill>
                  <a:schemeClr val="accent2"/>
                </a:solidFill>
              </a:rPr>
              <a:t>“el fruto” </a:t>
            </a:r>
            <a:r>
              <a:rPr lang="es-ES" sz="4400" dirty="0" smtClean="0">
                <a:solidFill>
                  <a:srgbClr val="0033CC"/>
                </a:solidFill>
              </a:rPr>
              <a:t>es </a:t>
            </a:r>
            <a:br>
              <a:rPr lang="es-ES" sz="4400" dirty="0" smtClean="0">
                <a:solidFill>
                  <a:srgbClr val="0033CC"/>
                </a:solidFill>
              </a:rPr>
            </a:br>
            <a:r>
              <a:rPr lang="es-ES" sz="4400" dirty="0" smtClean="0">
                <a:solidFill>
                  <a:srgbClr val="FF0000"/>
                </a:solidFill>
              </a:rPr>
              <a:t>EL AMOR</a:t>
            </a:r>
            <a:endParaRPr lang="es-ES" sz="4400" dirty="0">
              <a:solidFill>
                <a:srgbClr val="FF0000"/>
              </a:solidFill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7" r="6197"/>
          <a:stretch>
            <a:fillRect/>
          </a:stretch>
        </p:blipFill>
        <p:spPr>
          <a:xfrm>
            <a:off x="3657600" y="1752600"/>
            <a:ext cx="5486400" cy="41148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0" y="1295400"/>
            <a:ext cx="8839200" cy="5486400"/>
          </a:xfrm>
        </p:spPr>
        <p:txBody>
          <a:bodyPr>
            <a:normAutofit fontScale="25000" lnSpcReduction="20000"/>
          </a:bodyPr>
          <a:lstStyle/>
          <a:p>
            <a:r>
              <a:rPr lang="es-ES" sz="12800" b="1" dirty="0" smtClean="0">
                <a:solidFill>
                  <a:srgbClr val="0033CC"/>
                </a:solidFill>
              </a:rPr>
              <a:t>El amor es como un diamante con muchas faces, pues se expresa en:</a:t>
            </a:r>
          </a:p>
          <a:p>
            <a:endParaRPr lang="es-ES" sz="7400" b="1" dirty="0" smtClean="0">
              <a:solidFill>
                <a:srgbClr val="0033CC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GOZO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PAZ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PACIENCIA</a:t>
            </a:r>
            <a:endParaRPr lang="es-ES" sz="12800" dirty="0" smtClean="0">
              <a:solidFill>
                <a:srgbClr val="0033CC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BENIGNIDAD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BONDAD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MANSEDUMBRE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TEMPLANZA			</a:t>
            </a:r>
            <a:r>
              <a:rPr lang="es-ES" sz="12800" b="1" dirty="0">
                <a:solidFill>
                  <a:srgbClr val="0033CC"/>
                </a:solidFill>
              </a:rPr>
              <a:t> </a:t>
            </a:r>
            <a:r>
              <a:rPr lang="es-ES" sz="12800" b="1" dirty="0" smtClean="0">
                <a:solidFill>
                  <a:srgbClr val="0033CC"/>
                </a:solidFill>
              </a:rPr>
              <a:t>    </a:t>
            </a:r>
            <a:r>
              <a:rPr lang="es-ES" sz="9600" b="1" i="1" dirty="0" smtClean="0">
                <a:solidFill>
                  <a:srgbClr val="0033CC"/>
                </a:solidFill>
              </a:rPr>
              <a:t>Gálatas 5:23</a:t>
            </a:r>
          </a:p>
          <a:p>
            <a:r>
              <a:rPr lang="es-ES" sz="9000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s-ES" sz="9000" b="1" dirty="0" smtClean="0">
                <a:solidFill>
                  <a:schemeClr val="accent3">
                    <a:lumMod val="75000"/>
                  </a:schemeClr>
                </a:solidFill>
              </a:rPr>
              <a:t>		</a:t>
            </a:r>
          </a:p>
          <a:p>
            <a:r>
              <a:rPr lang="es-ES" sz="9000" b="1" i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s-ES" sz="9000" b="1" i="1" dirty="0" smtClean="0">
                <a:solidFill>
                  <a:schemeClr val="accent3">
                    <a:lumMod val="75000"/>
                  </a:schemeClr>
                </a:solidFill>
              </a:rPr>
              <a:t>		</a:t>
            </a:r>
            <a:r>
              <a:rPr lang="es-ES" sz="3000" b="1" i="1" dirty="0" smtClean="0">
                <a:solidFill>
                  <a:schemeClr val="accent3">
                    <a:lumMod val="75000"/>
                  </a:schemeClr>
                </a:solidFill>
              </a:rPr>
              <a:t>		</a:t>
            </a:r>
            <a:r>
              <a:rPr lang="es-ES" sz="7400" b="1" i="1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  <a:r>
              <a:rPr lang="es-ES" sz="7400" b="1" i="1" dirty="0" smtClean="0">
                <a:solidFill>
                  <a:srgbClr val="0033CC"/>
                </a:solidFill>
              </a:rPr>
              <a:t> </a:t>
            </a:r>
            <a:endParaRPr lang="es-ES" sz="74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83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70C0"/>
                </a:solidFill>
              </a:rPr>
              <a:t>Lo contrario son las manifestaciones</a:t>
            </a:r>
            <a:br>
              <a:rPr lang="es-ES" b="1" dirty="0" smtClean="0">
                <a:solidFill>
                  <a:srgbClr val="0070C0"/>
                </a:solidFill>
              </a:rPr>
            </a:br>
            <a:r>
              <a:rPr lang="es-ES" b="1" dirty="0" smtClean="0">
                <a:solidFill>
                  <a:srgbClr val="0070C0"/>
                </a:solidFill>
              </a:rPr>
              <a:t>de la carne…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5029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Adulterio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Fornicación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Inmundicia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Lascivia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Enemistades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Pleitos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Celos</a:t>
            </a:r>
          </a:p>
          <a:p>
            <a:pPr marL="0" indent="0">
              <a:buNone/>
            </a:pPr>
            <a:r>
              <a:rPr lang="es-ES" sz="3200" b="1" i="1" dirty="0" smtClean="0">
                <a:solidFill>
                  <a:srgbClr val="0070C0"/>
                </a:solidFill>
              </a:rPr>
              <a:t>Envidias,</a:t>
            </a:r>
          </a:p>
          <a:p>
            <a:pPr marL="0" indent="0">
              <a:buNone/>
            </a:pPr>
            <a:r>
              <a:rPr lang="es-ES" sz="3200" b="1" i="1" dirty="0">
                <a:solidFill>
                  <a:srgbClr val="0070C0"/>
                </a:solidFill>
              </a:rPr>
              <a:t> </a:t>
            </a:r>
            <a:r>
              <a:rPr lang="es-ES" sz="3200" b="1" i="1" dirty="0" smtClean="0">
                <a:solidFill>
                  <a:srgbClr val="0070C0"/>
                </a:solidFill>
              </a:rPr>
              <a:t>           </a:t>
            </a:r>
            <a:r>
              <a:rPr lang="es-ES" sz="2400" b="1" dirty="0" err="1" smtClean="0">
                <a:solidFill>
                  <a:srgbClr val="0070C0"/>
                </a:solidFill>
              </a:rPr>
              <a:t>Galatas</a:t>
            </a:r>
            <a:r>
              <a:rPr lang="es-ES" sz="2400" b="1" dirty="0" smtClean="0">
                <a:solidFill>
                  <a:srgbClr val="0070C0"/>
                </a:solidFill>
              </a:rPr>
              <a:t> 5:19-21</a:t>
            </a:r>
            <a:endParaRPr lang="es-ES" sz="2400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371600"/>
            <a:ext cx="4953000" cy="46783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sz="5400" b="1" i="1" dirty="0" smtClean="0">
                <a:solidFill>
                  <a:srgbClr val="FF0000"/>
                </a:solidFill>
              </a:rPr>
              <a:t>¡NADA DE ESTO DESCRIBE UNA VIDA SALUDABLE O A UNA  PERSONA APTA  PARA AYUDAR A OTROS!</a:t>
            </a:r>
            <a:endParaRPr lang="es-ES" sz="5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4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762000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0033CC"/>
                </a:solidFill>
              </a:rPr>
              <a:t>CUANDO UNA PERSONA POSEE </a:t>
            </a:r>
            <a:r>
              <a:rPr lang="es-ES" sz="3200" dirty="0" smtClean="0">
                <a:solidFill>
                  <a:srgbClr val="FF0000"/>
                </a:solidFill>
              </a:rPr>
              <a:t>EL AMOR DE DIOS,  </a:t>
            </a:r>
            <a:r>
              <a:rPr lang="es-ES" sz="3200" dirty="0" smtClean="0">
                <a:solidFill>
                  <a:srgbClr val="0033CC"/>
                </a:solidFill>
              </a:rPr>
              <a:t/>
            </a:r>
            <a:br>
              <a:rPr lang="es-ES" sz="3200" dirty="0" smtClean="0">
                <a:solidFill>
                  <a:srgbClr val="0033CC"/>
                </a:solidFill>
              </a:rPr>
            </a:br>
            <a:r>
              <a:rPr lang="es-ES" sz="3200" dirty="0" smtClean="0">
                <a:solidFill>
                  <a:srgbClr val="0033CC"/>
                </a:solidFill>
              </a:rPr>
              <a:t>ENTONCES PROYECTA…</a:t>
            </a:r>
            <a:endParaRPr lang="es-ES" sz="3200" dirty="0">
              <a:solidFill>
                <a:srgbClr val="0033CC"/>
              </a:solidFill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7" r="6197"/>
          <a:stretch>
            <a:fillRect/>
          </a:stretch>
        </p:blipFill>
        <p:spPr>
          <a:xfrm>
            <a:off x="3810000" y="990600"/>
            <a:ext cx="5486400" cy="411480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28600" y="1371600"/>
            <a:ext cx="9144000" cy="4800600"/>
          </a:xfrm>
        </p:spPr>
        <p:txBody>
          <a:bodyPr>
            <a:normAutofit fontScale="25000" lnSpcReduction="20000"/>
          </a:bodyPr>
          <a:lstStyle/>
          <a:p>
            <a:endParaRPr lang="es-ES" sz="7400" b="1" dirty="0" smtClean="0">
              <a:solidFill>
                <a:srgbClr val="0033CC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GOZO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PAZ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PACIENCIA</a:t>
            </a:r>
            <a:endParaRPr lang="es-ES" sz="12800" dirty="0" smtClean="0">
              <a:solidFill>
                <a:srgbClr val="0033CC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BENIGNIDAD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BONDAD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MANSEDUMBRE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2800" b="1" dirty="0" smtClean="0">
                <a:solidFill>
                  <a:srgbClr val="0033CC"/>
                </a:solidFill>
              </a:rPr>
              <a:t>TEMPLANZA			</a:t>
            </a:r>
            <a:r>
              <a:rPr lang="es-ES" sz="12800" b="1" dirty="0">
                <a:solidFill>
                  <a:srgbClr val="0033CC"/>
                </a:solidFill>
              </a:rPr>
              <a:t> </a:t>
            </a:r>
            <a:r>
              <a:rPr lang="es-ES" sz="12800" b="1" dirty="0" smtClean="0">
                <a:solidFill>
                  <a:srgbClr val="0033CC"/>
                </a:solidFill>
              </a:rPr>
              <a:t>    </a:t>
            </a:r>
            <a:r>
              <a:rPr lang="es-ES" sz="9600" b="1" i="1" dirty="0" smtClean="0">
                <a:solidFill>
                  <a:srgbClr val="0033CC"/>
                </a:solidFill>
              </a:rPr>
              <a:t>Gálatas 5:23</a:t>
            </a:r>
          </a:p>
          <a:p>
            <a:pPr algn="ctr"/>
            <a:endParaRPr lang="es-ES" sz="9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ES" sz="14400" b="1" i="1" dirty="0" smtClean="0">
                <a:solidFill>
                  <a:srgbClr val="FF0000"/>
                </a:solidFill>
              </a:rPr>
              <a:t>¡UNA VIDA SANA Y APTA PARA MINISTRAR!			</a:t>
            </a:r>
            <a:r>
              <a:rPr lang="es-ES" sz="7400" b="1" i="1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  <a:r>
              <a:rPr lang="es-ES" sz="7400" b="1" i="1" dirty="0" smtClean="0">
                <a:solidFill>
                  <a:srgbClr val="0033CC"/>
                </a:solidFill>
              </a:rPr>
              <a:t> </a:t>
            </a:r>
            <a:endParaRPr lang="es-ES" sz="7400" b="1" i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78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r="5167"/>
          <a:stretch>
            <a:fillRect/>
          </a:stretch>
        </p:blipFill>
        <p:spPr>
          <a:xfrm>
            <a:off x="-228600" y="-228600"/>
            <a:ext cx="9677400" cy="3657599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-228600" y="3657600"/>
            <a:ext cx="9601200" cy="3124200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 smtClean="0">
                <a:solidFill>
                  <a:srgbClr val="0033CC"/>
                </a:solidFill>
              </a:rPr>
              <a:t>Permite  que la luz de Dios  ilumine lo más profundo de tu ser y piensa: </a:t>
            </a:r>
          </a:p>
          <a:p>
            <a:pPr algn="ctr"/>
            <a:r>
              <a:rPr lang="es-ES" sz="2400" b="1" i="1" dirty="0" smtClean="0">
                <a:solidFill>
                  <a:srgbClr val="FF0000"/>
                </a:solidFill>
              </a:rPr>
              <a:t>en mi relación matrimonial, con mis hijos y con los demás</a:t>
            </a:r>
            <a:r>
              <a:rPr lang="es-ES" sz="2400" b="1" i="1" dirty="0" smtClean="0">
                <a:solidFill>
                  <a:srgbClr val="0033CC"/>
                </a:solidFill>
              </a:rPr>
              <a:t>…</a:t>
            </a:r>
          </a:p>
          <a:p>
            <a:pPr algn="ctr"/>
            <a:r>
              <a:rPr lang="es-ES" sz="2400" b="1" dirty="0" smtClean="0">
                <a:solidFill>
                  <a:srgbClr val="0033CC"/>
                </a:solidFill>
              </a:rPr>
              <a:t>Sabiendo que el FRUTO es el AMOR…en una escala  del 1 al 4 :</a:t>
            </a:r>
          </a:p>
          <a:p>
            <a:pPr algn="ctr"/>
            <a:r>
              <a:rPr lang="es-ES" sz="2400" b="1" i="1" dirty="0" smtClean="0">
                <a:solidFill>
                  <a:srgbClr val="0033CC"/>
                </a:solidFill>
              </a:rPr>
              <a:t>¿Dónde me ubico?</a:t>
            </a:r>
          </a:p>
          <a:p>
            <a:pPr algn="ctr"/>
            <a:r>
              <a:rPr lang="es-ES" sz="2400" b="1" dirty="0" smtClean="0">
                <a:solidFill>
                  <a:srgbClr val="0033CC"/>
                </a:solidFill>
              </a:rPr>
              <a:t>1</a:t>
            </a: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. SIN AMOR   </a:t>
            </a:r>
            <a:r>
              <a:rPr lang="es-ES" sz="2400" b="1" dirty="0" smtClean="0">
                <a:solidFill>
                  <a:srgbClr val="0033CC"/>
                </a:solidFill>
              </a:rPr>
              <a:t>2.</a:t>
            </a: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 ALGO DE AMOR   </a:t>
            </a:r>
            <a:r>
              <a:rPr lang="es-ES" sz="2400" b="1" dirty="0" smtClean="0">
                <a:solidFill>
                  <a:srgbClr val="0033CC"/>
                </a:solidFill>
              </a:rPr>
              <a:t>3.</a:t>
            </a: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 MÁS AMOR  </a:t>
            </a:r>
            <a:r>
              <a:rPr lang="es-ES" sz="2400" b="1" dirty="0" smtClean="0">
                <a:solidFill>
                  <a:srgbClr val="0033CC"/>
                </a:solidFill>
              </a:rPr>
              <a:t>4</a:t>
            </a: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. MUCHO AMOR  </a:t>
            </a:r>
            <a:endParaRPr lang="es-ES" sz="2400" b="1" dirty="0" smtClean="0">
              <a:solidFill>
                <a:srgbClr val="0033CC"/>
              </a:solidFill>
            </a:endParaRPr>
          </a:p>
          <a:p>
            <a:endParaRPr lang="es-ES" sz="24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5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solidFill>
                  <a:srgbClr val="002060"/>
                </a:solidFill>
              </a:rPr>
              <a:t>muchos </a:t>
            </a:r>
            <a:r>
              <a:rPr lang="es-ES" sz="4800" b="1" dirty="0">
                <a:solidFill>
                  <a:srgbClr val="002060"/>
                </a:solidFill>
              </a:rPr>
              <a:t>de los problemas parecieran indicar que crecimos en una situación de familia conflictiva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solidFill>
                  <a:srgbClr val="002060"/>
                </a:solidFill>
              </a:rPr>
              <a:t>Y es la </a:t>
            </a:r>
            <a:r>
              <a:rPr lang="es-ES" sz="4800" b="1" i="1" dirty="0" smtClean="0">
                <a:solidFill>
                  <a:srgbClr val="FF0000"/>
                </a:solidFill>
              </a:rPr>
              <a:t>NEGACIÓN</a:t>
            </a:r>
            <a:r>
              <a:rPr lang="es-ES" sz="4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sz="4800" b="1" dirty="0" smtClean="0">
                <a:solidFill>
                  <a:srgbClr val="002060"/>
                </a:solidFill>
              </a:rPr>
              <a:t>lo que nos hace sobrevivir</a:t>
            </a:r>
            <a:endParaRPr lang="es-ES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9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81400"/>
            <a:ext cx="9220200" cy="3048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es-ES" b="1" i="1" dirty="0" smtClean="0">
                <a:solidFill>
                  <a:srgbClr val="0070C0"/>
                </a:solidFill>
              </a:rPr>
              <a:t>“Señor, te pido que tomes todo mi dolor, mi culpa, mi vergüenza y todo mi pasado, te lo entrego. </a:t>
            </a:r>
          </a:p>
          <a:p>
            <a:pPr marL="0" indent="0" algn="ctr">
              <a:buFontTx/>
              <a:buNone/>
              <a:defRPr/>
            </a:pPr>
            <a:r>
              <a:rPr lang="es-ES" b="1" i="1" dirty="0" smtClean="0">
                <a:solidFill>
                  <a:srgbClr val="0070C0"/>
                </a:solidFill>
              </a:rPr>
              <a:t>Limpia mi mente, mis emociones y mi espíritu, renueva mi vida y </a:t>
            </a:r>
          </a:p>
          <a:p>
            <a:pPr marL="0" indent="0" algn="ctr">
              <a:buFontTx/>
              <a:buNone/>
              <a:defRPr/>
            </a:pPr>
            <a:r>
              <a:rPr lang="es-ES" b="1" i="1" dirty="0" smtClean="0">
                <a:solidFill>
                  <a:srgbClr val="FF0000"/>
                </a:solidFill>
              </a:rPr>
              <a:t>LLÉNAME DE TU AMOR </a:t>
            </a:r>
          </a:p>
          <a:p>
            <a:pPr marL="0" indent="0" algn="ctr">
              <a:buFontTx/>
              <a:buNone/>
              <a:defRPr/>
            </a:pPr>
            <a:r>
              <a:rPr lang="es-ES" b="1" i="1" dirty="0" smtClean="0">
                <a:solidFill>
                  <a:srgbClr val="0070C0"/>
                </a:solidFill>
              </a:rPr>
              <a:t>necesito sanidad y salud para poder funcionar normalmente”  AMÉN</a:t>
            </a:r>
            <a:endParaRPr lang="es-ES" b="1" dirty="0">
              <a:solidFill>
                <a:srgbClr val="0070C0"/>
              </a:solidFill>
            </a:endParaRPr>
          </a:p>
        </p:txBody>
      </p:sp>
      <p:pic>
        <p:nvPicPr>
          <p:cNvPr id="154628" name="Picture 3" descr="Boy in prayer Royalty Free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0"/>
            <a:ext cx="4572000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52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24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4000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GALATAS 5:22-26</a:t>
            </a:r>
            <a:r>
              <a:rPr lang="es-ES" sz="3600" b="1" i="1" baseline="30000" dirty="0">
                <a:solidFill>
                  <a:schemeClr val="accent1">
                    <a:lumMod val="75000"/>
                  </a:schemeClr>
                </a:solidFill>
              </a:rPr>
              <a:t>  </a:t>
            </a:r>
          </a:p>
          <a:p>
            <a:pPr marL="0" indent="0">
              <a:buNone/>
            </a:pP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EL  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fruto del </a:t>
            </a:r>
            <a:r>
              <a:rPr lang="es-ES" sz="3600" b="1" i="1" dirty="0">
                <a:solidFill>
                  <a:srgbClr val="FF0000"/>
                </a:solidFill>
              </a:rPr>
              <a:t>Espíritu es amor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gozo, 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paz, paciencia, amabilidad, bondad, 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fidelidad, </a:t>
            </a:r>
          </a:p>
          <a:p>
            <a:pPr marL="0" indent="0">
              <a:buNone/>
            </a:pPr>
            <a:r>
              <a:rPr lang="es-ES" sz="3600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23</a:t>
            </a:r>
            <a:r>
              <a:rPr lang="es-ES" sz="3600" b="1" i="1" baseline="30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humildad y dominio propio. No hay ley que condene estas cosas. 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s-ES" sz="3600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  <a:r>
              <a:rPr lang="es-ES" sz="3600" b="1" i="1" baseline="30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Los que son de Cristo Jesús han crucificado la naturaleza pecaminosa, con sus pasiones y deseos.  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0" indent="0">
              <a:buNone/>
            </a:pPr>
            <a:r>
              <a:rPr lang="es-ES" sz="3600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25</a:t>
            </a:r>
            <a:r>
              <a:rPr lang="es-ES" sz="3600" b="1" i="1" baseline="30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s-ES" sz="3600" b="1" i="1" dirty="0">
                <a:solidFill>
                  <a:srgbClr val="FF0000"/>
                </a:solidFill>
              </a:rPr>
              <a:t>Si el Espíritu nos da vida, andemos guiados por el Espíritu. </a:t>
            </a:r>
            <a:r>
              <a:rPr lang="es-ES" sz="3600" b="1" i="1" baseline="30000" dirty="0">
                <a:solidFill>
                  <a:srgbClr val="FF0000"/>
                </a:solidFill>
              </a:rPr>
              <a:t>26 </a:t>
            </a:r>
            <a:r>
              <a:rPr lang="es-ES" sz="3600" b="1" i="1" dirty="0">
                <a:solidFill>
                  <a:srgbClr val="FF0000"/>
                </a:solidFill>
              </a:rPr>
              <a:t>No dejemos que la vanidad nos lleve a irritarnos y a envidiarnos unos a otros.</a:t>
            </a:r>
          </a:p>
        </p:txBody>
      </p:sp>
    </p:spTree>
    <p:extLst>
      <p:ext uri="{BB962C8B-B14F-4D97-AF65-F5344CB8AC3E}">
        <p14:creationId xmlns:p14="http://schemas.microsoft.com/office/powerpoint/2010/main" val="30295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GALATAS 6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s-E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Hermanos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" b="1" i="1" dirty="0">
                <a:solidFill>
                  <a:srgbClr val="FF0000"/>
                </a:solidFill>
              </a:rPr>
              <a:t>si alguien es sorprendido en pecado, ustedes que son espirituales deben restaurarlo con una actitud humilde. Pero cuídese cada uno, porque también puede ser tentado</a:t>
            </a:r>
            <a:r>
              <a:rPr lang="es-ES" b="1" i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i="1" baseline="30000" dirty="0">
                <a:solidFill>
                  <a:schemeClr val="accent1">
                    <a:lumMod val="75000"/>
                  </a:schemeClr>
                </a:solidFill>
              </a:rPr>
              <a:t>2 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Ayúdense unos a otros a llevar sus cargas, y así cumplirán la ley de Cristo. </a:t>
            </a:r>
            <a:endParaRPr lang="es-E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ES" b="1" i="1" baseline="30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s-ES" b="1" i="1" baseline="300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Si alguien cree ser algo, cuando en realidad no es nada, se engaña a sí mismo</a:t>
            </a:r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s-ES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i="1" baseline="30000" dirty="0">
                <a:solidFill>
                  <a:schemeClr val="accent1">
                    <a:lumMod val="75000"/>
                  </a:schemeClr>
                </a:solidFill>
              </a:rPr>
              <a:t>4 </a:t>
            </a:r>
            <a:r>
              <a:rPr lang="es-ES" b="1" i="1" dirty="0">
                <a:solidFill>
                  <a:srgbClr val="FF0000"/>
                </a:solidFill>
              </a:rPr>
              <a:t>Cada cual examine su propia conducta; </a:t>
            </a:r>
            <a:r>
              <a:rPr lang="es-ES" b="1" i="1" dirty="0">
                <a:solidFill>
                  <a:schemeClr val="accent1">
                    <a:lumMod val="75000"/>
                  </a:schemeClr>
                </a:solidFill>
              </a:rPr>
              <a:t>y si tiene algo de qué presumir, que no se compare con nadie. </a:t>
            </a:r>
          </a:p>
        </p:txBody>
      </p:sp>
    </p:spTree>
    <p:extLst>
      <p:ext uri="{BB962C8B-B14F-4D97-AF65-F5344CB8AC3E}">
        <p14:creationId xmlns:p14="http://schemas.microsoft.com/office/powerpoint/2010/main" val="11385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COLOSENSES  3: 12- 17</a:t>
            </a:r>
          </a:p>
          <a:p>
            <a:pPr marL="0" indent="0">
              <a:buNone/>
            </a:pP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Por 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lo tanto, como escogidos de Dios, santos y amados, </a:t>
            </a:r>
            <a:r>
              <a:rPr lang="es-ES" sz="3600" b="1" i="1" dirty="0">
                <a:solidFill>
                  <a:srgbClr val="FF0000"/>
                </a:solidFill>
              </a:rPr>
              <a:t>revístanse de afecto entrañable y de bondad, humildad, amabilidad y paciencia, </a:t>
            </a:r>
            <a:r>
              <a:rPr lang="es-ES" sz="3600" b="1" i="1" baseline="30000" dirty="0">
                <a:solidFill>
                  <a:srgbClr val="FF0000"/>
                </a:solidFill>
              </a:rPr>
              <a:t>13 </a:t>
            </a:r>
            <a:r>
              <a:rPr lang="es-ES" sz="3600" b="1" i="1" dirty="0">
                <a:solidFill>
                  <a:srgbClr val="FF0000"/>
                </a:solidFill>
              </a:rPr>
              <a:t>de modo que se toleren unos a otros y se perdonen si alguno tiene queja contra otro. Así como el Señor los perdonó, perdonen también ustedes. </a:t>
            </a:r>
            <a:r>
              <a:rPr lang="es-ES" sz="3600" b="1" i="1" baseline="30000" dirty="0">
                <a:solidFill>
                  <a:schemeClr val="accent1">
                    <a:lumMod val="75000"/>
                  </a:schemeClr>
                </a:solidFill>
              </a:rPr>
              <a:t>14 </a:t>
            </a:r>
            <a:r>
              <a:rPr lang="es-ES" sz="3600" b="1" i="1" dirty="0">
                <a:solidFill>
                  <a:schemeClr val="accent1">
                    <a:lumMod val="75000"/>
                  </a:schemeClr>
                </a:solidFill>
              </a:rPr>
              <a:t>Por encima de todo, vístanse de amor, que es el vínculo perfecto</a:t>
            </a:r>
            <a:r>
              <a:rPr lang="es-ES" sz="36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s-ES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3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1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br>
              <a:rPr lang="es-ES" sz="48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4800" b="1" dirty="0" smtClean="0">
                <a:solidFill>
                  <a:srgbClr val="002060"/>
                </a:solidFill>
              </a:rPr>
              <a:t>es así como encontramos a líderes (</a:t>
            </a:r>
            <a:r>
              <a:rPr lang="es-ES" sz="4800" b="1" i="1" dirty="0" smtClean="0">
                <a:solidFill>
                  <a:srgbClr val="002060"/>
                </a:solidFill>
              </a:rPr>
              <a:t>personas sinceras</a:t>
            </a:r>
            <a:r>
              <a:rPr lang="es-ES" sz="4800" b="1" dirty="0" smtClean="0">
                <a:solidFill>
                  <a:srgbClr val="002060"/>
                </a:solidFill>
              </a:rPr>
              <a:t>), que aman y sirven al Señor </a:t>
            </a:r>
            <a:br>
              <a:rPr lang="es-ES" sz="4800" b="1" dirty="0" smtClean="0">
                <a:solidFill>
                  <a:srgbClr val="002060"/>
                </a:solidFill>
              </a:rPr>
            </a:br>
            <a:r>
              <a:rPr lang="es-ES" sz="4800" b="1" dirty="0" smtClean="0">
                <a:solidFill>
                  <a:srgbClr val="FF0000"/>
                </a:solidFill>
              </a:rPr>
              <a:t>que desean un matrimonio y una familia feliz y estable y buenas relaciones interpersonales   </a:t>
            </a:r>
            <a:endParaRPr lang="es-ES" sz="48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600200"/>
          </a:xfrm>
        </p:spPr>
        <p:txBody>
          <a:bodyPr>
            <a:noAutofit/>
          </a:bodyPr>
          <a:lstStyle/>
          <a:p>
            <a:endParaRPr lang="es-ES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ES" sz="4400" b="1" dirty="0" smtClean="0">
                <a:solidFill>
                  <a:srgbClr val="002060"/>
                </a:solidFill>
              </a:rPr>
              <a:t>pero</a:t>
            </a:r>
          </a:p>
          <a:p>
            <a:r>
              <a:rPr lang="es-ES" sz="4400" b="1" dirty="0" smtClean="0">
                <a:solidFill>
                  <a:srgbClr val="002060"/>
                </a:solidFill>
              </a:rPr>
              <a:t> SUFRIENDO EN SILENCIO</a:t>
            </a:r>
            <a:endParaRPr lang="es-E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67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65138" y="333375"/>
            <a:ext cx="7543800" cy="5003800"/>
          </a:xfrm>
        </p:spPr>
        <p:txBody>
          <a:bodyPr/>
          <a:lstStyle/>
          <a:p>
            <a:pPr>
              <a:defRPr/>
            </a:pPr>
            <a:r>
              <a:rPr lang="en-US" altLang="en-US" sz="4000" b="1" i="1" dirty="0" smtClean="0">
                <a:solidFill>
                  <a:srgbClr val="FF0000"/>
                </a:solidFill>
              </a:rPr>
              <a:t>El </a:t>
            </a:r>
            <a:r>
              <a:rPr lang="en-US" altLang="en-US" sz="4000" b="1" i="1" dirty="0" err="1">
                <a:solidFill>
                  <a:srgbClr val="FF0000"/>
                </a:solidFill>
              </a:rPr>
              <a:t>niño</a:t>
            </a:r>
            <a:r>
              <a:rPr lang="en-US" altLang="en-US" sz="4000" b="1" i="1" dirty="0">
                <a:solidFill>
                  <a:srgbClr val="FF0000"/>
                </a:solidFill>
              </a:rPr>
              <a:t> </a:t>
            </a:r>
            <a:r>
              <a:rPr lang="en-US" altLang="en-US" sz="4000" b="1" i="1" dirty="0" err="1" smtClean="0">
                <a:solidFill>
                  <a:srgbClr val="FF0000"/>
                </a:solidFill>
              </a:rPr>
              <a:t>herido</a:t>
            </a:r>
            <a:r>
              <a:rPr lang="en-US" altLang="en-US" sz="4000" b="1" i="1" dirty="0" smtClean="0">
                <a:solidFill>
                  <a:srgbClr val="FF0000"/>
                </a:solidFill>
              </a:rPr>
              <a:t> </a:t>
            </a:r>
            <a:r>
              <a:rPr lang="en-US" altLang="en-US" sz="4000" b="1" i="1" dirty="0" err="1" smtClean="0">
                <a:solidFill>
                  <a:srgbClr val="FF0000"/>
                </a:solidFill>
              </a:rPr>
              <a:t>en</a:t>
            </a:r>
            <a:r>
              <a:rPr lang="en-US" altLang="en-US" sz="4000" b="1" i="1" dirty="0" smtClean="0">
                <a:solidFill>
                  <a:srgbClr val="FF0000"/>
                </a:solidFill>
              </a:rPr>
              <a:t> el interior </a:t>
            </a:r>
            <a:r>
              <a:rPr lang="en-US" altLang="en-US" sz="4000" i="1" dirty="0" smtClean="0">
                <a:solidFill>
                  <a:srgbClr val="693AC6"/>
                </a:solidFill>
              </a:rPr>
              <a:t/>
            </a:r>
            <a:br>
              <a:rPr lang="en-US" altLang="en-US" sz="4000" i="1" dirty="0" smtClean="0">
                <a:solidFill>
                  <a:srgbClr val="693AC6"/>
                </a:solidFill>
              </a:rPr>
            </a:br>
            <a:r>
              <a:rPr lang="en-US" altLang="en-US" sz="4000" i="1" dirty="0">
                <a:solidFill>
                  <a:srgbClr val="693AC6"/>
                </a:solidFill>
              </a:rPr>
              <a:t/>
            </a:r>
            <a:br>
              <a:rPr lang="en-US" altLang="en-US" sz="4000" i="1" dirty="0">
                <a:solidFill>
                  <a:srgbClr val="693AC6"/>
                </a:solidFill>
              </a:rPr>
            </a:b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CONTAMINA CON</a:t>
            </a:r>
            <a:b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5400" b="1" u="sng" dirty="0" smtClean="0">
                <a:solidFill>
                  <a:srgbClr val="693AC6"/>
                </a:solidFill>
              </a:rPr>
              <a:t>UN GRAN VACIO </a:t>
            </a:r>
            <a:br>
              <a:rPr lang="en-US" sz="5400" b="1" u="sng" dirty="0" smtClean="0">
                <a:solidFill>
                  <a:srgbClr val="693AC6"/>
                </a:solidFill>
              </a:rPr>
            </a:br>
            <a:r>
              <a:rPr lang="en-US" sz="5400" b="1" u="sng" dirty="0" smtClean="0">
                <a:solidFill>
                  <a:srgbClr val="693AC6"/>
                </a:solidFill>
              </a:rPr>
              <a:t>EXISTENCIAL</a:t>
            </a:r>
            <a:r>
              <a:rPr lang="en-US" sz="5400" u="sng" dirty="0" smtClean="0">
                <a:solidFill>
                  <a:srgbClr val="693AC6"/>
                </a:solidFill>
              </a:rPr>
              <a:t/>
            </a:r>
            <a:br>
              <a:rPr lang="en-US" sz="5400" u="sng" dirty="0" smtClean="0">
                <a:solidFill>
                  <a:srgbClr val="693AC6"/>
                </a:solidFill>
              </a:rPr>
            </a:br>
            <a:endParaRPr lang="en-US" sz="5400" dirty="0" smtClean="0"/>
          </a:p>
        </p:txBody>
      </p:sp>
    </p:spTree>
    <p:extLst>
      <p:ext uri="{BB962C8B-B14F-4D97-AF65-F5344CB8AC3E}">
        <p14:creationId xmlns:p14="http://schemas.microsoft.com/office/powerpoint/2010/main" val="14226747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-322263"/>
            <a:ext cx="9144000" cy="7027863"/>
          </a:xfrm>
          <a:solidFill>
            <a:srgbClr val="F8F8F8"/>
          </a:solidFill>
        </p:spPr>
        <p:txBody>
          <a:bodyPr/>
          <a:lstStyle/>
          <a:p>
            <a:pPr eaLnBrk="1" hangingPunct="1"/>
            <a:r>
              <a:rPr lang="es-ES" altLang="es-ES" sz="3600" b="1" i="1" dirty="0" smtClean="0">
                <a:solidFill>
                  <a:srgbClr val="002060"/>
                </a:solidFill>
              </a:rPr>
              <a:t>EL AMOR A NOSOTROS MISMOS QUE RESULTA EN DESCUBRIR EL VERDADERO SENTIDO DE NUESTRA VIDA TIENE QUE VER CON LA FORMA COMO LE HAGAMOS FRENTE A LAS NECESIDADES BÁSICAS QUE NO FUERON SATISFECHAS </a:t>
            </a:r>
            <a:r>
              <a:rPr lang="es-ES" altLang="es-ES" sz="3600" b="1" i="1" u="sng" dirty="0" smtClean="0">
                <a:solidFill>
                  <a:srgbClr val="002060"/>
                </a:solidFill>
              </a:rPr>
              <a:t/>
            </a:r>
            <a:br>
              <a:rPr lang="es-ES" altLang="es-ES" sz="3600" b="1" i="1" u="sng" dirty="0" smtClean="0">
                <a:solidFill>
                  <a:srgbClr val="002060"/>
                </a:solidFill>
              </a:rPr>
            </a:br>
            <a:r>
              <a:rPr lang="es-ES" altLang="es-ES" sz="3600" b="1" i="1" u="sng" dirty="0" smtClean="0">
                <a:solidFill>
                  <a:srgbClr val="FF0000"/>
                </a:solidFill>
              </a:rPr>
              <a:t>SANAR NUESTRO NIÑO HERIDO Y EXPERIMENTAR</a:t>
            </a:r>
            <a:br>
              <a:rPr lang="es-ES" altLang="es-ES" sz="3600" b="1" i="1" u="sng" dirty="0" smtClean="0">
                <a:solidFill>
                  <a:srgbClr val="FF0000"/>
                </a:solidFill>
              </a:rPr>
            </a:br>
            <a:r>
              <a:rPr lang="es-ES" altLang="es-ES" sz="3600" b="1" i="1" u="sng" dirty="0" smtClean="0">
                <a:solidFill>
                  <a:srgbClr val="FF0000"/>
                </a:solidFill>
              </a:rPr>
              <a:t/>
            </a:r>
            <a:br>
              <a:rPr lang="es-ES" altLang="es-ES" sz="3600" b="1" i="1" u="sng" dirty="0" smtClean="0">
                <a:solidFill>
                  <a:srgbClr val="FF0000"/>
                </a:solidFill>
              </a:rPr>
            </a:br>
            <a:r>
              <a:rPr lang="es-ES" altLang="es-ES" sz="4800" b="1" i="1" u="sng" dirty="0" smtClean="0">
                <a:solidFill>
                  <a:srgbClr val="FF0000"/>
                </a:solidFill>
              </a:rPr>
              <a:t>T R A N S F O R M A C I </a:t>
            </a:r>
            <a:r>
              <a:rPr lang="es-ES" altLang="es-ES" sz="4800" b="1" i="1" u="sng" dirty="0" err="1" smtClean="0">
                <a:solidFill>
                  <a:srgbClr val="FF0000"/>
                </a:solidFill>
              </a:rPr>
              <a:t>Ó</a:t>
            </a:r>
            <a:r>
              <a:rPr lang="es-ES" altLang="es-ES" sz="4800" b="1" i="1" u="sng" dirty="0" smtClean="0">
                <a:solidFill>
                  <a:srgbClr val="FF0000"/>
                </a:solidFill>
              </a:rPr>
              <a:t> N</a:t>
            </a:r>
            <a:endParaRPr lang="es-MX" altLang="es-ES" sz="4800" b="1" i="1" u="sng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8480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2558</Words>
  <Application>Microsoft Office PowerPoint</Application>
  <PresentationFormat>On-screen Show (4:3)</PresentationFormat>
  <Paragraphs>360</Paragraphs>
  <Slides>63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 NUESTRA SALUD INTEGRAL (segunda parte)</vt:lpstr>
      <vt:lpstr> “Lo que contamina a una persona no es lo que entra sino lo que sale de ella…porque lo que sale viene del corazón y contamina a la persona” -Jesús (Mateo 15:11 y 18)</vt:lpstr>
      <vt:lpstr>Cuando el desarrollo de un niño se frustra, cuando los sentimientos se reprimen, especialmente el enojo y el dolor, ese pequeño se convertirá físicamente en un adulto, pero en su interior permanecerá un  niño herido que contaminará espontáneamente la conducta de la persona adulta. </vt:lpstr>
      <vt:lpstr>Hemos sufrido por:</vt:lpstr>
      <vt:lpstr>En NUESTRAS RELACIONES, Especialmente en la familia, RECREAMOS EL ENTORNO EMOCIONAL EN QUE NOS TOCÓ VIVIR</vt:lpstr>
      <vt:lpstr>muchos de los problemas parecieran indicar que crecimos en una situación de familia conflictiva</vt:lpstr>
      <vt:lpstr>  es así como encontramos a líderes (personas sinceras), que aman y sirven al Señor  que desean un matrimonio y una familia feliz y estable y buenas relaciones interpersonales   </vt:lpstr>
      <vt:lpstr>El niño herido en el interior   CONTAMINA CON   UN GRAN VACIO  EXISTENCIAL </vt:lpstr>
      <vt:lpstr>EL AMOR A NOSOTROS MISMOS QUE RESULTA EN DESCUBRIR EL VERDADERO SENTIDO DE NUESTRA VIDA TIENE QUE VER CON LA FORMA COMO LE HAGAMOS FRENTE A LAS NECESIDADES BÁSICAS QUE NO FUERON SATISFECHAS  SANAR NUESTRO NIÑO HERIDO Y EXPERIMENTAR  T R A N S F O R M A C I Ó N</vt:lpstr>
      <vt:lpstr>  Llámese: - “depresión crónica”  -  “soledad” - “falta de motivación” - “apatía” DE LO QUE HABLAMOS REALMENTE ES DE UN PROBLEMA EMOCIONAL QUE ESTA AFECTANDO TODO NUESTRO SER Y NUESTRAS RELACIONES   </vt:lpstr>
      <vt:lpstr>DEBEMOS ENTONCES  CONSIDERAR  ALGUNAS DECISIONES  BASADAS EN LA PALABRA  DE DIOS QUE QUE NOS AYUDEN  A SANAR NUESTRO  NIÑO HERIDO  </vt:lpstr>
      <vt:lpstr>PRIMERA DECISIÓN:  ADMITIR NUESTRA NECESIDAD  </vt:lpstr>
      <vt:lpstr>     ADMITIR NUESTRA NECESIDAD    La tendencia es seguir negando nuestro dolor hasta que éste es tan fuerte que finalmente reconocemos que necesitamos ayuda.  Recuerda las palabras de Jesús: “Bienaventurados los pobres…”   Admitir nuestra pobreza (necesidad) espiritual, emocional o física es necesario.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SEGUNDA DECISIÓN:  BUSCA AYUDA 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CAMBIA  Aquí hay algunas claves basadas  en la Palabra de Dios</vt:lpstr>
      <vt:lpstr>   CAMBIA  TODO TIENE QUE VER CON TUS PENSAMIENTOS </vt:lpstr>
      <vt:lpstr>   CAMBIA   ¿CÓMO CONTROLO MIS PENSAMIENTOS?</vt:lpstr>
      <vt:lpstr>PowerPoint Presentation</vt:lpstr>
      <vt:lpstr>PowerPoint Presentation</vt:lpstr>
      <vt:lpstr>PowerPoint Presentation</vt:lpstr>
      <vt:lpstr>PowerPoint Presentation</vt:lpstr>
      <vt:lpstr> EL RESULTADO DE LOS AMBIENTES Y RELACIONES TÓXICAS ES</vt:lpstr>
      <vt:lpstr>  ¿CÓMO RECOBRAR LA SALUD INTERIOR? TU TIENES  EL PODER DE DECIDIR  Recordemos el caso de David… </vt:lpstr>
      <vt:lpstr>PowerPoint Presentation</vt:lpstr>
      <vt:lpstr>EN LO ÍNTIMO NECESITAMOS PERCIBIR EL AMOR DEL PADRE A TRAVES DE UNA RELACIÓN INTIMA CON ÉL</vt:lpstr>
      <vt:lpstr>Jesús dice:   “me manifestaré….”</vt:lpstr>
      <vt:lpstr>JESÚS ES LA MANIFESTACIÓN MÁS CLARA DEL AMOR DE DIOS</vt:lpstr>
      <vt:lpstr>¿Por qué es importante tener esa relación íntima y la certeza continua del amor de Dios?</vt:lpstr>
      <vt:lpstr>Es por eso que Jesús resalta que:</vt:lpstr>
      <vt:lpstr>PowerPoint Presentation</vt:lpstr>
      <vt:lpstr> Pero “el fruto” es  EL AMOR</vt:lpstr>
      <vt:lpstr>Lo contrario son las manifestaciones de la carne…</vt:lpstr>
      <vt:lpstr>CUANDO UNA PERSONA POSEE EL AMOR DE DIOS,   ENTONCES PROYECTA…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“Lo que contamina a una persona no es lo que entra sino lo que sale de ella…porque lo que sale viene del corazón y contamina a la persona” -Jesús (Mateo 15:11 y 18)</dc:title>
  <dc:creator>JONATHAN</dc:creator>
  <cp:lastModifiedBy>JONATHAN</cp:lastModifiedBy>
  <cp:revision>39</cp:revision>
  <dcterms:created xsi:type="dcterms:W3CDTF">2016-09-20T15:32:15Z</dcterms:created>
  <dcterms:modified xsi:type="dcterms:W3CDTF">2016-09-21T05:18:48Z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